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sldIdLst>
    <p:sldId id="256" r:id="rId2"/>
    <p:sldId id="257" r:id="rId3"/>
    <p:sldId id="329" r:id="rId4"/>
    <p:sldId id="258" r:id="rId5"/>
    <p:sldId id="276" r:id="rId6"/>
    <p:sldId id="277" r:id="rId7"/>
    <p:sldId id="330" r:id="rId8"/>
    <p:sldId id="260" r:id="rId9"/>
    <p:sldId id="259" r:id="rId10"/>
    <p:sldId id="331" r:id="rId11"/>
    <p:sldId id="338" r:id="rId12"/>
    <p:sldId id="339" r:id="rId13"/>
    <p:sldId id="340" r:id="rId14"/>
    <p:sldId id="264" r:id="rId15"/>
    <p:sldId id="262" r:id="rId16"/>
    <p:sldId id="263" r:id="rId17"/>
    <p:sldId id="342" r:id="rId18"/>
    <p:sldId id="265" r:id="rId19"/>
    <p:sldId id="266" r:id="rId20"/>
    <p:sldId id="267" r:id="rId21"/>
    <p:sldId id="268" r:id="rId22"/>
    <p:sldId id="269" r:id="rId23"/>
    <p:sldId id="270" r:id="rId24"/>
    <p:sldId id="271" r:id="rId25"/>
    <p:sldId id="332" r:id="rId26"/>
    <p:sldId id="333" r:id="rId27"/>
    <p:sldId id="272" r:id="rId28"/>
    <p:sldId id="274" r:id="rId29"/>
    <p:sldId id="273" r:id="rId30"/>
    <p:sldId id="275" r:id="rId31"/>
    <p:sldId id="334" r:id="rId32"/>
    <p:sldId id="335" r:id="rId33"/>
    <p:sldId id="336" r:id="rId34"/>
    <p:sldId id="337" r:id="rId35"/>
    <p:sldId id="343" r:id="rId36"/>
    <p:sldId id="326" r:id="rId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6102" autoAdjust="0"/>
  </p:normalViewPr>
  <p:slideViewPr>
    <p:cSldViewPr snapToGrid="0">
      <p:cViewPr varScale="1">
        <p:scale>
          <a:sx n="88" d="100"/>
          <a:sy n="88" d="100"/>
        </p:scale>
        <p:origin x="120" y="120"/>
      </p:cViewPr>
      <p:guideLst/>
    </p:cSldViewPr>
  </p:slideViewPr>
  <p:outlineViewPr>
    <p:cViewPr>
      <p:scale>
        <a:sx n="33" d="100"/>
        <a:sy n="33" d="100"/>
      </p:scale>
      <p:origin x="0" y="-240"/>
    </p:cViewPr>
  </p:outlineViewPr>
  <p:notesTextViewPr>
    <p:cViewPr>
      <p:scale>
        <a:sx n="1" d="1"/>
        <a:sy n="1" d="1"/>
      </p:scale>
      <p:origin x="0" y="0"/>
    </p:cViewPr>
  </p:notesTextViewPr>
  <p:notesViewPr>
    <p:cSldViewPr snapToGrid="0">
      <p:cViewPr varScale="1">
        <p:scale>
          <a:sx n="84" d="100"/>
          <a:sy n="84" d="100"/>
        </p:scale>
        <p:origin x="319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E597D1-87A4-4547-B964-F1F9C7BB7FF5}" type="datetimeFigureOut">
              <a:rPr lang="en-US" smtClean="0"/>
              <a:t>4/25/2025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62FEE68-8977-4FE6-BBAD-A45B9A6CE1D8}" type="slidenum">
              <a:rPr lang="en-US" smtClean="0"/>
              <a:t>‹#›</a:t>
            </a:fld>
            <a:endParaRPr lang="en-US"/>
          </a:p>
        </p:txBody>
      </p:sp>
    </p:spTree>
    <p:extLst>
      <p:ext uri="{BB962C8B-B14F-4D97-AF65-F5344CB8AC3E}">
        <p14:creationId xmlns:p14="http://schemas.microsoft.com/office/powerpoint/2010/main" val="1520827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pa.gov/npdes/stormwater-discharges-industrial-activiti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pa.gov/npdes/stormwater-discharges-industrial-activiti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1</a:t>
            </a:fld>
            <a:endParaRPr lang="en-US"/>
          </a:p>
        </p:txBody>
      </p:sp>
    </p:spTree>
    <p:extLst>
      <p:ext uri="{BB962C8B-B14F-4D97-AF65-F5344CB8AC3E}">
        <p14:creationId xmlns:p14="http://schemas.microsoft.com/office/powerpoint/2010/main" val="3058698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10</a:t>
            </a:fld>
            <a:endParaRPr lang="en-US"/>
          </a:p>
        </p:txBody>
      </p:sp>
    </p:spTree>
    <p:extLst>
      <p:ext uri="{BB962C8B-B14F-4D97-AF65-F5344CB8AC3E}">
        <p14:creationId xmlns:p14="http://schemas.microsoft.com/office/powerpoint/2010/main" val="3962206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11</a:t>
            </a:fld>
            <a:endParaRPr lang="en-US"/>
          </a:p>
        </p:txBody>
      </p:sp>
    </p:spTree>
    <p:extLst>
      <p:ext uri="{BB962C8B-B14F-4D97-AF65-F5344CB8AC3E}">
        <p14:creationId xmlns:p14="http://schemas.microsoft.com/office/powerpoint/2010/main" val="3229914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12</a:t>
            </a:fld>
            <a:endParaRPr lang="en-US"/>
          </a:p>
        </p:txBody>
      </p:sp>
    </p:spTree>
    <p:extLst>
      <p:ext uri="{BB962C8B-B14F-4D97-AF65-F5344CB8AC3E}">
        <p14:creationId xmlns:p14="http://schemas.microsoft.com/office/powerpoint/2010/main" val="2377572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13</a:t>
            </a:fld>
            <a:endParaRPr lang="en-US"/>
          </a:p>
        </p:txBody>
      </p:sp>
    </p:spTree>
    <p:extLst>
      <p:ext uri="{BB962C8B-B14F-4D97-AF65-F5344CB8AC3E}">
        <p14:creationId xmlns:p14="http://schemas.microsoft.com/office/powerpoint/2010/main" val="1776664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14</a:t>
            </a:fld>
            <a:endParaRPr lang="en-US"/>
          </a:p>
        </p:txBody>
      </p:sp>
    </p:spTree>
    <p:extLst>
      <p:ext uri="{BB962C8B-B14F-4D97-AF65-F5344CB8AC3E}">
        <p14:creationId xmlns:p14="http://schemas.microsoft.com/office/powerpoint/2010/main" val="797614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15</a:t>
            </a:fld>
            <a:endParaRPr lang="en-US"/>
          </a:p>
        </p:txBody>
      </p:sp>
    </p:spTree>
    <p:extLst>
      <p:ext uri="{BB962C8B-B14F-4D97-AF65-F5344CB8AC3E}">
        <p14:creationId xmlns:p14="http://schemas.microsoft.com/office/powerpoint/2010/main" val="3927497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16</a:t>
            </a:fld>
            <a:endParaRPr lang="en-US"/>
          </a:p>
        </p:txBody>
      </p:sp>
    </p:spTree>
    <p:extLst>
      <p:ext uri="{BB962C8B-B14F-4D97-AF65-F5344CB8AC3E}">
        <p14:creationId xmlns:p14="http://schemas.microsoft.com/office/powerpoint/2010/main" val="2700263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17</a:t>
            </a:fld>
            <a:endParaRPr lang="en-US"/>
          </a:p>
        </p:txBody>
      </p:sp>
    </p:spTree>
    <p:extLst>
      <p:ext uri="{BB962C8B-B14F-4D97-AF65-F5344CB8AC3E}">
        <p14:creationId xmlns:p14="http://schemas.microsoft.com/office/powerpoint/2010/main" val="2730123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18</a:t>
            </a:fld>
            <a:endParaRPr lang="en-US"/>
          </a:p>
        </p:txBody>
      </p:sp>
    </p:spTree>
    <p:extLst>
      <p:ext uri="{BB962C8B-B14F-4D97-AF65-F5344CB8AC3E}">
        <p14:creationId xmlns:p14="http://schemas.microsoft.com/office/powerpoint/2010/main" val="3072140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19</a:t>
            </a:fld>
            <a:endParaRPr lang="en-US"/>
          </a:p>
        </p:txBody>
      </p:sp>
    </p:spTree>
    <p:extLst>
      <p:ext uri="{BB962C8B-B14F-4D97-AF65-F5344CB8AC3E}">
        <p14:creationId xmlns:p14="http://schemas.microsoft.com/office/powerpoint/2010/main" val="906788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2</a:t>
            </a:fld>
            <a:endParaRPr lang="en-US"/>
          </a:p>
        </p:txBody>
      </p:sp>
    </p:spTree>
    <p:extLst>
      <p:ext uri="{BB962C8B-B14F-4D97-AF65-F5344CB8AC3E}">
        <p14:creationId xmlns:p14="http://schemas.microsoft.com/office/powerpoint/2010/main" val="1319403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20</a:t>
            </a:fld>
            <a:endParaRPr lang="en-US"/>
          </a:p>
        </p:txBody>
      </p:sp>
    </p:spTree>
    <p:extLst>
      <p:ext uri="{BB962C8B-B14F-4D97-AF65-F5344CB8AC3E}">
        <p14:creationId xmlns:p14="http://schemas.microsoft.com/office/powerpoint/2010/main" val="3927973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21</a:t>
            </a:fld>
            <a:endParaRPr lang="en-US"/>
          </a:p>
        </p:txBody>
      </p:sp>
    </p:spTree>
    <p:extLst>
      <p:ext uri="{BB962C8B-B14F-4D97-AF65-F5344CB8AC3E}">
        <p14:creationId xmlns:p14="http://schemas.microsoft.com/office/powerpoint/2010/main" val="1995558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22</a:t>
            </a:fld>
            <a:endParaRPr lang="en-US"/>
          </a:p>
        </p:txBody>
      </p:sp>
    </p:spTree>
    <p:extLst>
      <p:ext uri="{BB962C8B-B14F-4D97-AF65-F5344CB8AC3E}">
        <p14:creationId xmlns:p14="http://schemas.microsoft.com/office/powerpoint/2010/main" val="1216414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23</a:t>
            </a:fld>
            <a:endParaRPr lang="en-US"/>
          </a:p>
        </p:txBody>
      </p:sp>
    </p:spTree>
    <p:extLst>
      <p:ext uri="{BB962C8B-B14F-4D97-AF65-F5344CB8AC3E}">
        <p14:creationId xmlns:p14="http://schemas.microsoft.com/office/powerpoint/2010/main" val="2303342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24</a:t>
            </a:fld>
            <a:endParaRPr lang="en-US"/>
          </a:p>
        </p:txBody>
      </p:sp>
    </p:spTree>
    <p:extLst>
      <p:ext uri="{BB962C8B-B14F-4D97-AF65-F5344CB8AC3E}">
        <p14:creationId xmlns:p14="http://schemas.microsoft.com/office/powerpoint/2010/main" val="249610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2FEE68-8977-4FE6-BBAD-A45B9A6CE1D8}" type="slidenum">
              <a:rPr lang="en-US" smtClean="0"/>
              <a:t>25</a:t>
            </a:fld>
            <a:endParaRPr lang="en-US"/>
          </a:p>
        </p:txBody>
      </p:sp>
    </p:spTree>
    <p:extLst>
      <p:ext uri="{BB962C8B-B14F-4D97-AF65-F5344CB8AC3E}">
        <p14:creationId xmlns:p14="http://schemas.microsoft.com/office/powerpoint/2010/main" val="133668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26</a:t>
            </a:fld>
            <a:endParaRPr lang="en-US"/>
          </a:p>
        </p:txBody>
      </p:sp>
    </p:spTree>
    <p:extLst>
      <p:ext uri="{BB962C8B-B14F-4D97-AF65-F5344CB8AC3E}">
        <p14:creationId xmlns:p14="http://schemas.microsoft.com/office/powerpoint/2010/main" val="2420443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https://www.epa.gov/npdes/industrial-stormwater-fact-sheet-series</a:t>
            </a:r>
          </a:p>
        </p:txBody>
      </p:sp>
      <p:sp>
        <p:nvSpPr>
          <p:cNvPr id="4" name="Slide Number Placeholder 3"/>
          <p:cNvSpPr>
            <a:spLocks noGrp="1"/>
          </p:cNvSpPr>
          <p:nvPr>
            <p:ph type="sldNum" sz="quarter" idx="5"/>
          </p:nvPr>
        </p:nvSpPr>
        <p:spPr/>
        <p:txBody>
          <a:bodyPr/>
          <a:lstStyle/>
          <a:p>
            <a:fld id="{362FEE68-8977-4FE6-BBAD-A45B9A6CE1D8}" type="slidenum">
              <a:rPr lang="en-US" smtClean="0"/>
              <a:t>27</a:t>
            </a:fld>
            <a:endParaRPr lang="en-US"/>
          </a:p>
        </p:txBody>
      </p:sp>
    </p:spTree>
    <p:extLst>
      <p:ext uri="{BB962C8B-B14F-4D97-AF65-F5344CB8AC3E}">
        <p14:creationId xmlns:p14="http://schemas.microsoft.com/office/powerpoint/2010/main" val="713207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recommendation to utilize any specific vendors/products. Also not an exhaustive list of available relevant training – merely a “starter kit” and several resources to investigate.</a:t>
            </a:r>
          </a:p>
        </p:txBody>
      </p:sp>
      <p:sp>
        <p:nvSpPr>
          <p:cNvPr id="4" name="Slide Number Placeholder 3"/>
          <p:cNvSpPr>
            <a:spLocks noGrp="1"/>
          </p:cNvSpPr>
          <p:nvPr>
            <p:ph type="sldNum" sz="quarter" idx="5"/>
          </p:nvPr>
        </p:nvSpPr>
        <p:spPr/>
        <p:txBody>
          <a:bodyPr/>
          <a:lstStyle/>
          <a:p>
            <a:fld id="{362FEE68-8977-4FE6-BBAD-A45B9A6CE1D8}" type="slidenum">
              <a:rPr lang="en-US" smtClean="0"/>
              <a:t>28</a:t>
            </a:fld>
            <a:endParaRPr lang="en-US"/>
          </a:p>
        </p:txBody>
      </p:sp>
    </p:spTree>
    <p:extLst>
      <p:ext uri="{BB962C8B-B14F-4D97-AF65-F5344CB8AC3E}">
        <p14:creationId xmlns:p14="http://schemas.microsoft.com/office/powerpoint/2010/main" val="495216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2FEE68-8977-4FE6-BBAD-A45B9A6CE1D8}" type="slidenum">
              <a:rPr lang="en-US" smtClean="0"/>
              <a:t>29</a:t>
            </a:fld>
            <a:endParaRPr lang="en-US"/>
          </a:p>
        </p:txBody>
      </p:sp>
    </p:spTree>
    <p:extLst>
      <p:ext uri="{BB962C8B-B14F-4D97-AF65-F5344CB8AC3E}">
        <p14:creationId xmlns:p14="http://schemas.microsoft.com/office/powerpoint/2010/main" val="1263993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3</a:t>
            </a:fld>
            <a:endParaRPr lang="en-US"/>
          </a:p>
        </p:txBody>
      </p:sp>
    </p:spTree>
    <p:extLst>
      <p:ext uri="{BB962C8B-B14F-4D97-AF65-F5344CB8AC3E}">
        <p14:creationId xmlns:p14="http://schemas.microsoft.com/office/powerpoint/2010/main" val="39911131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30</a:t>
            </a:fld>
            <a:endParaRPr lang="en-US"/>
          </a:p>
        </p:txBody>
      </p:sp>
    </p:spTree>
    <p:extLst>
      <p:ext uri="{BB962C8B-B14F-4D97-AF65-F5344CB8AC3E}">
        <p14:creationId xmlns:p14="http://schemas.microsoft.com/office/powerpoint/2010/main" val="2115823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recommendation to utilize any specific vendors/products. Also not an exhaustive list of available relevant training – merely a “starter kit” and several resources to investigate.</a:t>
            </a:r>
          </a:p>
        </p:txBody>
      </p:sp>
      <p:sp>
        <p:nvSpPr>
          <p:cNvPr id="4" name="Slide Number Placeholder 3"/>
          <p:cNvSpPr>
            <a:spLocks noGrp="1"/>
          </p:cNvSpPr>
          <p:nvPr>
            <p:ph type="sldNum" sz="quarter" idx="5"/>
          </p:nvPr>
        </p:nvSpPr>
        <p:spPr/>
        <p:txBody>
          <a:bodyPr/>
          <a:lstStyle/>
          <a:p>
            <a:fld id="{362FEE68-8977-4FE6-BBAD-A45B9A6CE1D8}" type="slidenum">
              <a:rPr lang="en-US" smtClean="0"/>
              <a:t>31</a:t>
            </a:fld>
            <a:endParaRPr lang="en-US"/>
          </a:p>
        </p:txBody>
      </p:sp>
    </p:spTree>
    <p:extLst>
      <p:ext uri="{BB962C8B-B14F-4D97-AF65-F5344CB8AC3E}">
        <p14:creationId xmlns:p14="http://schemas.microsoft.com/office/powerpoint/2010/main" val="3231145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32</a:t>
            </a:fld>
            <a:endParaRPr lang="en-US"/>
          </a:p>
        </p:txBody>
      </p:sp>
    </p:spTree>
    <p:extLst>
      <p:ext uri="{BB962C8B-B14F-4D97-AF65-F5344CB8AC3E}">
        <p14:creationId xmlns:p14="http://schemas.microsoft.com/office/powerpoint/2010/main" val="930331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2FEE68-8977-4FE6-BBAD-A45B9A6CE1D8}" type="slidenum">
              <a:rPr lang="en-US" smtClean="0"/>
              <a:t>33</a:t>
            </a:fld>
            <a:endParaRPr lang="en-US"/>
          </a:p>
        </p:txBody>
      </p:sp>
    </p:spTree>
    <p:extLst>
      <p:ext uri="{BB962C8B-B14F-4D97-AF65-F5344CB8AC3E}">
        <p14:creationId xmlns:p14="http://schemas.microsoft.com/office/powerpoint/2010/main" val="2713264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34</a:t>
            </a:fld>
            <a:endParaRPr lang="en-US"/>
          </a:p>
        </p:txBody>
      </p:sp>
    </p:spTree>
    <p:extLst>
      <p:ext uri="{BB962C8B-B14F-4D97-AF65-F5344CB8AC3E}">
        <p14:creationId xmlns:p14="http://schemas.microsoft.com/office/powerpoint/2010/main" val="2360230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Getty Images</a:t>
            </a:r>
          </a:p>
        </p:txBody>
      </p:sp>
      <p:sp>
        <p:nvSpPr>
          <p:cNvPr id="4" name="Slide Number Placeholder 3"/>
          <p:cNvSpPr>
            <a:spLocks noGrp="1"/>
          </p:cNvSpPr>
          <p:nvPr>
            <p:ph type="sldNum" sz="quarter" idx="5"/>
          </p:nvPr>
        </p:nvSpPr>
        <p:spPr/>
        <p:txBody>
          <a:bodyPr/>
          <a:lstStyle/>
          <a:p>
            <a:fld id="{A4D2A128-F90D-4663-BC4C-10C4D0501D7F}" type="slidenum">
              <a:rPr lang="en-US" smtClean="0"/>
              <a:t>35</a:t>
            </a:fld>
            <a:endParaRPr lang="en-US"/>
          </a:p>
        </p:txBody>
      </p:sp>
    </p:spTree>
    <p:extLst>
      <p:ext uri="{BB962C8B-B14F-4D97-AF65-F5344CB8AC3E}">
        <p14:creationId xmlns:p14="http://schemas.microsoft.com/office/powerpoint/2010/main" val="2288717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Getty Images</a:t>
            </a:r>
          </a:p>
        </p:txBody>
      </p:sp>
      <p:sp>
        <p:nvSpPr>
          <p:cNvPr id="4" name="Slide Number Placeholder 3"/>
          <p:cNvSpPr>
            <a:spLocks noGrp="1"/>
          </p:cNvSpPr>
          <p:nvPr>
            <p:ph type="sldNum" sz="quarter" idx="5"/>
          </p:nvPr>
        </p:nvSpPr>
        <p:spPr/>
        <p:txBody>
          <a:bodyPr/>
          <a:lstStyle/>
          <a:p>
            <a:fld id="{A4D2A128-F90D-4663-BC4C-10C4D0501D7F}" type="slidenum">
              <a:rPr lang="en-US" smtClean="0"/>
              <a:t>36</a:t>
            </a:fld>
            <a:endParaRPr lang="en-US"/>
          </a:p>
        </p:txBody>
      </p:sp>
    </p:spTree>
    <p:extLst>
      <p:ext uri="{BB962C8B-B14F-4D97-AF65-F5344CB8AC3E}">
        <p14:creationId xmlns:p14="http://schemas.microsoft.com/office/powerpoint/2010/main" val="491007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EPA: </a:t>
            </a:r>
            <a:r>
              <a:rPr lang="en-US" dirty="0">
                <a:hlinkClick r:id="rId3"/>
              </a:rPr>
              <a:t>https://www.epa.gov/npdes/stormwater-discharges-industrial-activities</a:t>
            </a:r>
            <a:endParaRPr lang="en-US" dirty="0"/>
          </a:p>
          <a:p>
            <a:r>
              <a:rPr lang="en-US" dirty="0"/>
              <a:t>DEQ: 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4</a:t>
            </a:fld>
            <a:endParaRPr lang="en-US"/>
          </a:p>
        </p:txBody>
      </p:sp>
    </p:spTree>
    <p:extLst>
      <p:ext uri="{BB962C8B-B14F-4D97-AF65-F5344CB8AC3E}">
        <p14:creationId xmlns:p14="http://schemas.microsoft.com/office/powerpoint/2010/main" val="291895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5</a:t>
            </a:fld>
            <a:endParaRPr lang="en-US"/>
          </a:p>
        </p:txBody>
      </p:sp>
    </p:spTree>
    <p:extLst>
      <p:ext uri="{BB962C8B-B14F-4D97-AF65-F5344CB8AC3E}">
        <p14:creationId xmlns:p14="http://schemas.microsoft.com/office/powerpoint/2010/main" val="122875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https://www.deq.ok.gov/water-quality-division/wastewater-stormwater/stormwater-permitting/okr05-industrial-stormwater/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6</a:t>
            </a:fld>
            <a:endParaRPr lang="en-US"/>
          </a:p>
        </p:txBody>
      </p:sp>
    </p:spTree>
    <p:extLst>
      <p:ext uri="{BB962C8B-B14F-4D97-AF65-F5344CB8AC3E}">
        <p14:creationId xmlns:p14="http://schemas.microsoft.com/office/powerpoint/2010/main" val="2418699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2FEE68-8977-4FE6-BBAD-A45B9A6CE1D8}" type="slidenum">
              <a:rPr lang="en-US" smtClean="0"/>
              <a:t>7</a:t>
            </a:fld>
            <a:endParaRPr lang="en-US"/>
          </a:p>
        </p:txBody>
      </p:sp>
    </p:spTree>
    <p:extLst>
      <p:ext uri="{BB962C8B-B14F-4D97-AF65-F5344CB8AC3E}">
        <p14:creationId xmlns:p14="http://schemas.microsoft.com/office/powerpoint/2010/main" val="812418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www.epa.gov/npdes/stormwater-discharges-industrial-activities</a:t>
            </a:r>
            <a:endParaRPr lang="en-US" dirty="0"/>
          </a:p>
        </p:txBody>
      </p:sp>
      <p:sp>
        <p:nvSpPr>
          <p:cNvPr id="4" name="Slide Number Placeholder 3"/>
          <p:cNvSpPr>
            <a:spLocks noGrp="1"/>
          </p:cNvSpPr>
          <p:nvPr>
            <p:ph type="sldNum" sz="quarter" idx="5"/>
          </p:nvPr>
        </p:nvSpPr>
        <p:spPr/>
        <p:txBody>
          <a:bodyPr/>
          <a:lstStyle/>
          <a:p>
            <a:fld id="{362FEE68-8977-4FE6-BBAD-A45B9A6CE1D8}" type="slidenum">
              <a:rPr lang="en-US" smtClean="0"/>
              <a:t>8</a:t>
            </a:fld>
            <a:endParaRPr lang="en-US"/>
          </a:p>
        </p:txBody>
      </p:sp>
    </p:spTree>
    <p:extLst>
      <p:ext uri="{BB962C8B-B14F-4D97-AF65-F5344CB8AC3E}">
        <p14:creationId xmlns:p14="http://schemas.microsoft.com/office/powerpoint/2010/main" val="204694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www.deq.ok.gov/water-quality-division/wastewater-stormwater/stormwater-permitting/okr05-industrial-stormwater/</a:t>
            </a:r>
          </a:p>
        </p:txBody>
      </p:sp>
      <p:sp>
        <p:nvSpPr>
          <p:cNvPr id="4" name="Slide Number Placeholder 3"/>
          <p:cNvSpPr>
            <a:spLocks noGrp="1"/>
          </p:cNvSpPr>
          <p:nvPr>
            <p:ph type="sldNum" sz="quarter" idx="5"/>
          </p:nvPr>
        </p:nvSpPr>
        <p:spPr/>
        <p:txBody>
          <a:bodyPr/>
          <a:lstStyle/>
          <a:p>
            <a:fld id="{362FEE68-8977-4FE6-BBAD-A45B9A6CE1D8}" type="slidenum">
              <a:rPr lang="en-US" smtClean="0"/>
              <a:t>9</a:t>
            </a:fld>
            <a:endParaRPr lang="en-US"/>
          </a:p>
        </p:txBody>
      </p:sp>
    </p:spTree>
    <p:extLst>
      <p:ext uri="{BB962C8B-B14F-4D97-AF65-F5344CB8AC3E}">
        <p14:creationId xmlns:p14="http://schemas.microsoft.com/office/powerpoint/2010/main" val="1523975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4/25/2025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hyperlink" Target="http://www.deq.ok.gov/water-quality-division/wastewater-stormwater/stormwater-permitting/okr05-industrial-stormwater/"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www.okc.gov/SWQ"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www.okc.gov/SWQ" TargetMode="External"/><Relationship Id="rId3" Type="http://schemas.openxmlformats.org/officeDocument/2006/relationships/slideLayout" Target="../slideLayouts/slideLayout2.xml"/><Relationship Id="rId7" Type="http://schemas.openxmlformats.org/officeDocument/2006/relationships/hyperlink" Target="http://www.okc.gov/departments/public-works/divisions/storm-water-quality"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www.deq.ok.gov/water-quality-division/wastewater-stormwater/stormwater-permitting/okr05-industrial-stormwater/" TargetMode="External"/><Relationship Id="rId5" Type="http://schemas.openxmlformats.org/officeDocument/2006/relationships/hyperlink" Target="https://www.epa.gov/npdes/stormwater-discharges-industrial-activities" TargetMode="External"/><Relationship Id="rId4" Type="http://schemas.openxmlformats.org/officeDocument/2006/relationships/notesSlide" Target="../notesSlides/notesSlide26.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1.png"/><Relationship Id="rId5" Type="http://schemas.openxmlformats.org/officeDocument/2006/relationships/hyperlink" Target="http://www.epa.gov/npdes/industrial-stormwater-fact-sheet-series"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www.youtube.com/playlist?list=PL4C55204EF5052D5B"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www.excalvisual.com/" TargetMode="External"/><Relationship Id="rId5" Type="http://schemas.openxmlformats.org/officeDocument/2006/relationships/hyperlink" Target="http://www.erisafetyvideos.com/"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4.png"/><Relationship Id="rId5" Type="http://schemas.openxmlformats.org/officeDocument/2006/relationships/hyperlink" Target="http://www.okc.gov/SWQ"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mailto:outreach@OKH2O.org" TargetMode="External"/><Relationship Id="rId5" Type="http://schemas.openxmlformats.org/officeDocument/2006/relationships/hyperlink" Target="http://www.ou.edu/okh2o"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hyperlink" Target="http://www.okc.gov/SWQ"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www.deq.ok.gov/water-quality-division/wastewater-stormwater/stormwater-permitting/okr05-industrial-stormwater/" TargetMode="External"/><Relationship Id="rId5" Type="http://schemas.openxmlformats.org/officeDocument/2006/relationships/hyperlink" Target="http://www.epa.gov/npdes/stormwater-discharges-industrial-activities" TargetMode="External"/><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09CE-90C6-4FA0-8A26-6C842FF280DD}"/>
              </a:ext>
            </a:extLst>
          </p:cNvPr>
          <p:cNvSpPr>
            <a:spLocks noGrp="1"/>
          </p:cNvSpPr>
          <p:nvPr>
            <p:ph type="ctrTitle"/>
          </p:nvPr>
        </p:nvSpPr>
        <p:spPr/>
        <p:txBody>
          <a:bodyPr/>
          <a:lstStyle/>
          <a:p>
            <a:r>
              <a:rPr lang="en-US" dirty="0"/>
              <a:t>Industrial Storm Water Employee Training</a:t>
            </a:r>
          </a:p>
        </p:txBody>
      </p:sp>
      <p:sp>
        <p:nvSpPr>
          <p:cNvPr id="3" name="Subtitle 2">
            <a:extLst>
              <a:ext uri="{FF2B5EF4-FFF2-40B4-BE49-F238E27FC236}">
                <a16:creationId xmlns:a16="http://schemas.microsoft.com/office/drawing/2014/main" id="{7E7097B3-CE43-464C-B321-3105206F4879}"/>
              </a:ext>
            </a:extLst>
          </p:cNvPr>
          <p:cNvSpPr>
            <a:spLocks noGrp="1"/>
          </p:cNvSpPr>
          <p:nvPr>
            <p:ph type="subTitle" idx="1"/>
          </p:nvPr>
        </p:nvSpPr>
        <p:spPr/>
        <p:txBody>
          <a:bodyPr/>
          <a:lstStyle/>
          <a:p>
            <a:r>
              <a:rPr lang="en-US" dirty="0"/>
              <a:t>*Not a recommendation to utilize any specific vendors/products. This is also not an exhaustive list of available relevant training – consider it a “starter kit” with several resources to investigate. </a:t>
            </a:r>
          </a:p>
        </p:txBody>
      </p:sp>
      <p:pic>
        <p:nvPicPr>
          <p:cNvPr id="4" name="Picture 3">
            <a:extLst>
              <a:ext uri="{FF2B5EF4-FFF2-40B4-BE49-F238E27FC236}">
                <a16:creationId xmlns:a16="http://schemas.microsoft.com/office/drawing/2014/main" id="{5E4BF74C-9E0F-4AC0-84AE-9EAF2DA16D78}"/>
              </a:ext>
            </a:extLst>
          </p:cNvPr>
          <p:cNvPicPr>
            <a:picLocks noChangeAspect="1"/>
          </p:cNvPicPr>
          <p:nvPr/>
        </p:nvPicPr>
        <p:blipFill>
          <a:blip r:embed="rId5"/>
          <a:stretch>
            <a:fillRect/>
          </a:stretch>
        </p:blipFill>
        <p:spPr>
          <a:xfrm>
            <a:off x="2776669" y="574787"/>
            <a:ext cx="1924027" cy="1989993"/>
          </a:xfrm>
          <a:prstGeom prst="rect">
            <a:avLst/>
          </a:prstGeom>
        </p:spPr>
      </p:pic>
      <p:pic>
        <p:nvPicPr>
          <p:cNvPr id="5" name="Picture 4">
            <a:extLst>
              <a:ext uri="{FF2B5EF4-FFF2-40B4-BE49-F238E27FC236}">
                <a16:creationId xmlns:a16="http://schemas.microsoft.com/office/drawing/2014/main" id="{F8C0FE1F-E187-4536-92F8-5212786629D1}"/>
              </a:ext>
            </a:extLst>
          </p:cNvPr>
          <p:cNvPicPr>
            <a:picLocks noChangeAspect="1"/>
          </p:cNvPicPr>
          <p:nvPr/>
        </p:nvPicPr>
        <p:blipFill>
          <a:blip r:embed="rId6"/>
          <a:stretch>
            <a:fillRect/>
          </a:stretch>
        </p:blipFill>
        <p:spPr>
          <a:xfrm>
            <a:off x="9901964" y="574787"/>
            <a:ext cx="1346172" cy="1989993"/>
          </a:xfrm>
          <a:prstGeom prst="rect">
            <a:avLst/>
          </a:prstGeom>
        </p:spPr>
      </p:pic>
      <p:pic>
        <p:nvPicPr>
          <p:cNvPr id="7" name="Audio 6">
            <a:hlinkClick r:id="" action="ppaction://media"/>
            <a:extLst>
              <a:ext uri="{FF2B5EF4-FFF2-40B4-BE49-F238E27FC236}">
                <a16:creationId xmlns:a16="http://schemas.microsoft.com/office/drawing/2014/main" id="{473F7265-BEA9-4C12-9D9A-F779D7F50F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58418510"/>
      </p:ext>
    </p:extLst>
  </p:cSld>
  <p:clrMapOvr>
    <a:masterClrMapping/>
  </p:clrMapOvr>
  <mc:AlternateContent xmlns:mc="http://schemas.openxmlformats.org/markup-compatibility/2006" xmlns:p14="http://schemas.microsoft.com/office/powerpoint/2010/main">
    <mc:Choice Requires="p14">
      <p:transition spd="slow" p14:dur="2000" advTm="41353"/>
    </mc:Choice>
    <mc:Fallback xmlns="">
      <p:transition spd="slow" advTm="41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B7F72-1C82-4C62-AA10-DBDAD414EDFC}"/>
              </a:ext>
            </a:extLst>
          </p:cNvPr>
          <p:cNvSpPr>
            <a:spLocks noGrp="1"/>
          </p:cNvSpPr>
          <p:nvPr>
            <p:ph type="title"/>
          </p:nvPr>
        </p:nvSpPr>
        <p:spPr/>
        <p:txBody>
          <a:bodyPr>
            <a:normAutofit/>
          </a:bodyPr>
          <a:lstStyle/>
          <a:p>
            <a:r>
              <a:rPr lang="en-US" dirty="0">
                <a:solidFill>
                  <a:schemeClr val="tx2">
                    <a:lumMod val="75000"/>
                  </a:schemeClr>
                </a:solidFill>
              </a:rPr>
              <a:t>Relevant excerpts from the OKR05</a:t>
            </a:r>
            <a:endParaRPr lang="en-US" dirty="0"/>
          </a:p>
        </p:txBody>
      </p:sp>
      <p:sp>
        <p:nvSpPr>
          <p:cNvPr id="3" name="Text Placeholder 2">
            <a:extLst>
              <a:ext uri="{FF2B5EF4-FFF2-40B4-BE49-F238E27FC236}">
                <a16:creationId xmlns:a16="http://schemas.microsoft.com/office/drawing/2014/main" id="{0E223495-BD8F-4D10-97F6-698413AD46D2}"/>
              </a:ext>
            </a:extLst>
          </p:cNvPr>
          <p:cNvSpPr>
            <a:spLocks noGrp="1"/>
          </p:cNvSpPr>
          <p:nvPr>
            <p:ph type="body" idx="1"/>
          </p:nvPr>
        </p:nvSpPr>
        <p:spPr>
          <a:xfrm>
            <a:off x="2589212" y="3530129"/>
            <a:ext cx="8915399" cy="1710944"/>
          </a:xfrm>
        </p:spPr>
        <p:txBody>
          <a:bodyPr>
            <a:normAutofit/>
          </a:bodyPr>
          <a:lstStyle/>
          <a:p>
            <a:r>
              <a:rPr lang="en-US" b="1" dirty="0"/>
              <a:t>2017 OKR05</a:t>
            </a:r>
            <a:r>
              <a:rPr lang="en-US" dirty="0"/>
              <a:t>, Industrial Multi-Sector General Permit for Oklahoma</a:t>
            </a:r>
          </a:p>
          <a:p>
            <a:r>
              <a:rPr lang="en-US" dirty="0">
                <a:hlinkClick r:id="rId5"/>
              </a:rPr>
              <a:t>www.deq.ok.gov/water-quality-division/wastewater-stormwater/stormwater-permitting/okr05-industrial-stormwater/</a:t>
            </a:r>
            <a:r>
              <a:rPr lang="en-US" dirty="0"/>
              <a:t> </a:t>
            </a:r>
          </a:p>
        </p:txBody>
      </p:sp>
      <p:pic>
        <p:nvPicPr>
          <p:cNvPr id="4" name="Picture 3">
            <a:extLst>
              <a:ext uri="{FF2B5EF4-FFF2-40B4-BE49-F238E27FC236}">
                <a16:creationId xmlns:a16="http://schemas.microsoft.com/office/drawing/2014/main" id="{34234C24-3C48-4437-97C8-0E20E699C780}"/>
              </a:ext>
            </a:extLst>
          </p:cNvPr>
          <p:cNvPicPr>
            <a:picLocks noChangeAspect="1"/>
          </p:cNvPicPr>
          <p:nvPr/>
        </p:nvPicPr>
        <p:blipFill>
          <a:blip r:embed="rId6"/>
          <a:stretch>
            <a:fillRect/>
          </a:stretch>
        </p:blipFill>
        <p:spPr>
          <a:xfrm>
            <a:off x="5509204" y="848073"/>
            <a:ext cx="3075413" cy="1537707"/>
          </a:xfrm>
          <a:prstGeom prst="rect">
            <a:avLst/>
          </a:prstGeom>
        </p:spPr>
      </p:pic>
      <p:pic>
        <p:nvPicPr>
          <p:cNvPr id="5" name="Audio 4">
            <a:hlinkClick r:id="" action="ppaction://media"/>
            <a:extLst>
              <a:ext uri="{FF2B5EF4-FFF2-40B4-BE49-F238E27FC236}">
                <a16:creationId xmlns:a16="http://schemas.microsoft.com/office/drawing/2014/main" id="{BE7BFED5-85C3-427D-9C74-ECD843C539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831040"/>
      </p:ext>
    </p:extLst>
  </p:cSld>
  <p:clrMapOvr>
    <a:masterClrMapping/>
  </p:clrMapOvr>
  <mc:AlternateContent xmlns:mc="http://schemas.openxmlformats.org/markup-compatibility/2006" xmlns:p14="http://schemas.microsoft.com/office/powerpoint/2010/main">
    <mc:Choice Requires="p14">
      <p:transition spd="slow" p14:dur="2000" advTm="12849"/>
    </mc:Choice>
    <mc:Fallback xmlns="">
      <p:transition spd="slow" advTm="12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493B6-EDA0-4A7E-A982-B00C2E4BD76A}"/>
              </a:ext>
            </a:extLst>
          </p:cNvPr>
          <p:cNvSpPr>
            <a:spLocks noGrp="1"/>
          </p:cNvSpPr>
          <p:nvPr>
            <p:ph type="title"/>
          </p:nvPr>
        </p:nvSpPr>
        <p:spPr/>
        <p:txBody>
          <a:bodyPr/>
          <a:lstStyle/>
          <a:p>
            <a:r>
              <a:rPr lang="en-US" dirty="0"/>
              <a:t>DEQ 2017 Industrial MSGP OKR05 – General Requirements, excerpts</a:t>
            </a:r>
          </a:p>
        </p:txBody>
      </p:sp>
      <p:sp>
        <p:nvSpPr>
          <p:cNvPr id="5" name="Content Placeholder 4">
            <a:extLst>
              <a:ext uri="{FF2B5EF4-FFF2-40B4-BE49-F238E27FC236}">
                <a16:creationId xmlns:a16="http://schemas.microsoft.com/office/drawing/2014/main" id="{BC6F2EAC-064E-4EF8-BF05-535A6DEAA075}"/>
              </a:ext>
            </a:extLst>
          </p:cNvPr>
          <p:cNvSpPr>
            <a:spLocks noGrp="1"/>
          </p:cNvSpPr>
          <p:nvPr>
            <p:ph idx="1"/>
          </p:nvPr>
        </p:nvSpPr>
        <p:spPr/>
        <p:txBody>
          <a:bodyPr/>
          <a:lstStyle/>
          <a:p>
            <a:r>
              <a:rPr lang="en-US" b="1" dirty="0"/>
              <a:t>3.1.2.3 Preventive Maintenance </a:t>
            </a:r>
            <a:endParaRPr lang="en-US" dirty="0"/>
          </a:p>
          <a:p>
            <a:r>
              <a:rPr lang="en-US" dirty="0"/>
              <a:t>You must maintain all control measures that are used to achieve the effluent limits in this Permit in effective operating condition, as well as all industrial equipment and systems, in order to minimize pollutant discharges. This includes: </a:t>
            </a:r>
          </a:p>
          <a:p>
            <a:pPr lvl="1"/>
            <a:r>
              <a:rPr lang="en-US" dirty="0"/>
              <a:t>…Diligently maintaining non-structural control measures (e.g., keep spill response supplies available, personnel appropriately </a:t>
            </a:r>
            <a:r>
              <a:rPr lang="en-US" dirty="0">
                <a:highlight>
                  <a:srgbClr val="FFFF00"/>
                </a:highlight>
              </a:rPr>
              <a:t>trained</a:t>
            </a:r>
            <a:r>
              <a:rPr lang="en-US" dirty="0"/>
              <a:t>).…</a:t>
            </a:r>
          </a:p>
          <a:p>
            <a:r>
              <a:rPr lang="en-US" b="1" dirty="0"/>
              <a:t>3.1.2.4 Spill Prevention and Response </a:t>
            </a:r>
          </a:p>
          <a:p>
            <a:pPr lvl="1"/>
            <a:r>
              <a:rPr lang="en-US" dirty="0">
                <a:highlight>
                  <a:srgbClr val="FFFF00"/>
                </a:highlight>
              </a:rPr>
              <a:t>Develop training </a:t>
            </a:r>
            <a:r>
              <a:rPr lang="en-US" dirty="0"/>
              <a:t>on the procedures for expeditiously stopping, containing, and cleaning up leaks, spills, and other releases. As appropriate, execute such procedures as soon as possible; </a:t>
            </a:r>
          </a:p>
          <a:p>
            <a:pPr lvl="1"/>
            <a:endParaRPr lang="en-US" dirty="0"/>
          </a:p>
        </p:txBody>
      </p:sp>
      <p:pic>
        <p:nvPicPr>
          <p:cNvPr id="7" name="Audio 6">
            <a:hlinkClick r:id="" action="ppaction://media"/>
            <a:extLst>
              <a:ext uri="{FF2B5EF4-FFF2-40B4-BE49-F238E27FC236}">
                <a16:creationId xmlns:a16="http://schemas.microsoft.com/office/drawing/2014/main" id="{137AA0DC-2688-40AC-85B2-2E8E4F6DA0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5728479"/>
      </p:ext>
    </p:extLst>
  </p:cSld>
  <p:clrMapOvr>
    <a:masterClrMapping/>
  </p:clrMapOvr>
  <mc:AlternateContent xmlns:mc="http://schemas.openxmlformats.org/markup-compatibility/2006" xmlns:p14="http://schemas.microsoft.com/office/powerpoint/2010/main">
    <mc:Choice Requires="p14">
      <p:transition spd="slow" p14:dur="2000" advTm="21999"/>
    </mc:Choice>
    <mc:Fallback xmlns="">
      <p:transition spd="slow" advTm="21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34581-2A2A-45CE-87F9-6D5AD7DBD110}"/>
              </a:ext>
            </a:extLst>
          </p:cNvPr>
          <p:cNvSpPr>
            <a:spLocks noGrp="1"/>
          </p:cNvSpPr>
          <p:nvPr>
            <p:ph type="title"/>
          </p:nvPr>
        </p:nvSpPr>
        <p:spPr/>
        <p:txBody>
          <a:bodyPr/>
          <a:lstStyle/>
          <a:p>
            <a:r>
              <a:rPr lang="en-US" dirty="0"/>
              <a:t>DEQ 2017 Industrial MSGP OKR05 – General Requirements, excerpts</a:t>
            </a:r>
          </a:p>
        </p:txBody>
      </p:sp>
      <p:sp>
        <p:nvSpPr>
          <p:cNvPr id="3" name="Content Placeholder 2">
            <a:extLst>
              <a:ext uri="{FF2B5EF4-FFF2-40B4-BE49-F238E27FC236}">
                <a16:creationId xmlns:a16="http://schemas.microsoft.com/office/drawing/2014/main" id="{D83A6F2F-5A44-4C95-905D-DC7FF6D79EE0}"/>
              </a:ext>
            </a:extLst>
          </p:cNvPr>
          <p:cNvSpPr>
            <a:spLocks noGrp="1"/>
          </p:cNvSpPr>
          <p:nvPr>
            <p:ph idx="1"/>
          </p:nvPr>
        </p:nvSpPr>
        <p:spPr>
          <a:xfrm>
            <a:off x="2589212" y="2133600"/>
            <a:ext cx="9602788" cy="4724400"/>
          </a:xfrm>
        </p:spPr>
        <p:txBody>
          <a:bodyPr>
            <a:normAutofit fontScale="62500" lnSpcReduction="20000"/>
          </a:bodyPr>
          <a:lstStyle/>
          <a:p>
            <a:r>
              <a:rPr lang="en-US" b="1" dirty="0"/>
              <a:t>3.1.2.8 </a:t>
            </a:r>
            <a:r>
              <a:rPr lang="en-US" b="1" dirty="0">
                <a:highlight>
                  <a:srgbClr val="FFFF00"/>
                </a:highlight>
              </a:rPr>
              <a:t>Employee Training </a:t>
            </a:r>
            <a:endParaRPr lang="en-US" dirty="0">
              <a:highlight>
                <a:srgbClr val="FFFF00"/>
              </a:highlight>
            </a:endParaRPr>
          </a:p>
          <a:p>
            <a:r>
              <a:rPr lang="en-US" dirty="0"/>
              <a:t>You must </a:t>
            </a:r>
            <a:r>
              <a:rPr lang="en-US" dirty="0">
                <a:highlight>
                  <a:srgbClr val="FFFF00"/>
                </a:highlight>
              </a:rPr>
              <a:t>train</a:t>
            </a:r>
            <a:r>
              <a:rPr lang="en-US" dirty="0"/>
              <a:t> all employees who work in areas where industrial materials or activities are exposed to stormwater, or who are responsible for implementing activities necessary to meet the conditions of this Permit (e.g., inspectors, maintenance personnel), including all members of your stormwater pollution prevention team. </a:t>
            </a:r>
          </a:p>
          <a:p>
            <a:r>
              <a:rPr lang="en-US" dirty="0"/>
              <a:t>You must ensure the following personnel understand the requirements of this Permit and their specific responsibilities with respect to those requirements: </a:t>
            </a:r>
          </a:p>
          <a:p>
            <a:pPr lvl="1"/>
            <a:r>
              <a:rPr lang="en-US" dirty="0"/>
              <a:t>Personnel who are responsible for the design, installation, maintenance, and/or repair of controls (including pollution prevention measures);</a:t>
            </a:r>
          </a:p>
          <a:p>
            <a:pPr lvl="1"/>
            <a:r>
              <a:rPr lang="en-US" dirty="0"/>
              <a:t>Personnel who are responsible for the storage and handling of chemicals and materials that could become contaminants in stormwater discharges; </a:t>
            </a:r>
          </a:p>
          <a:p>
            <a:pPr lvl="1"/>
            <a:r>
              <a:rPr lang="en-US" dirty="0"/>
              <a:t>Personnel who are responsible for conducting and documenting inspections and monitoring as required in Part 5 and Part 7; and </a:t>
            </a:r>
          </a:p>
          <a:p>
            <a:pPr lvl="1"/>
            <a:r>
              <a:rPr lang="en-US" dirty="0"/>
              <a:t>Personnel who are responsible for taking and documenting corrective actions as required in Part 6. </a:t>
            </a:r>
          </a:p>
          <a:p>
            <a:r>
              <a:rPr lang="en-US" dirty="0"/>
              <a:t>Personnel must be </a:t>
            </a:r>
            <a:r>
              <a:rPr lang="en-US" dirty="0">
                <a:highlight>
                  <a:srgbClr val="FFFF00"/>
                </a:highlight>
              </a:rPr>
              <a:t>trained</a:t>
            </a:r>
            <a:r>
              <a:rPr lang="en-US" dirty="0"/>
              <a:t> in at least the following if related to the scope of their job duties (e.g., only personnel responsible for conducting inspections need to understand how to conduct inspections): </a:t>
            </a:r>
          </a:p>
          <a:p>
            <a:pPr lvl="1"/>
            <a:r>
              <a:rPr lang="en-US" dirty="0"/>
              <a:t>An overview of what is in the SWP3; </a:t>
            </a:r>
          </a:p>
          <a:p>
            <a:pPr lvl="1"/>
            <a:r>
              <a:rPr lang="en-US" dirty="0"/>
              <a:t>Spill response procedures, good housekeeping, maintenance requirements, and material management practices; </a:t>
            </a:r>
          </a:p>
          <a:p>
            <a:pPr lvl="1"/>
            <a:r>
              <a:rPr lang="en-US" dirty="0"/>
              <a:t>The location of all controls on the site required by this Permit, and how they are to be maintained; </a:t>
            </a:r>
          </a:p>
          <a:p>
            <a:pPr lvl="1"/>
            <a:r>
              <a:rPr lang="en-US" dirty="0"/>
              <a:t>The proper procedures to follow with respect to the permit’s pollution prevention requirements; and </a:t>
            </a:r>
          </a:p>
          <a:p>
            <a:pPr lvl="1"/>
            <a:r>
              <a:rPr lang="en-US" dirty="0"/>
              <a:t>When and how to conduct inspections, record applicable findings, and take corrective actions. </a:t>
            </a:r>
          </a:p>
          <a:p>
            <a:r>
              <a:rPr lang="en-US" dirty="0"/>
              <a:t>Employee </a:t>
            </a:r>
            <a:r>
              <a:rPr lang="en-US" dirty="0">
                <a:highlight>
                  <a:srgbClr val="FFFF00"/>
                </a:highlight>
              </a:rPr>
              <a:t>training</a:t>
            </a:r>
            <a:r>
              <a:rPr lang="en-US" dirty="0"/>
              <a:t> must be conducted at least annually or more frequently if employee turnover is high. </a:t>
            </a:r>
          </a:p>
        </p:txBody>
      </p:sp>
      <p:pic>
        <p:nvPicPr>
          <p:cNvPr id="5" name="Audio 4">
            <a:hlinkClick r:id="" action="ppaction://media"/>
            <a:extLst>
              <a:ext uri="{FF2B5EF4-FFF2-40B4-BE49-F238E27FC236}">
                <a16:creationId xmlns:a16="http://schemas.microsoft.com/office/drawing/2014/main" id="{0342DF21-BB38-480F-B97D-8897EE13D0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59354332"/>
      </p:ext>
    </p:extLst>
  </p:cSld>
  <p:clrMapOvr>
    <a:masterClrMapping/>
  </p:clrMapOvr>
  <mc:AlternateContent xmlns:mc="http://schemas.openxmlformats.org/markup-compatibility/2006" xmlns:p14="http://schemas.microsoft.com/office/powerpoint/2010/main">
    <mc:Choice Requires="p14">
      <p:transition spd="slow" p14:dur="2000" advTm="19151"/>
    </mc:Choice>
    <mc:Fallback xmlns="">
      <p:transition spd="slow" advTm="1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F652F-2CCF-45B0-8E30-0F8C6E3C7675}"/>
              </a:ext>
            </a:extLst>
          </p:cNvPr>
          <p:cNvSpPr>
            <a:spLocks noGrp="1"/>
          </p:cNvSpPr>
          <p:nvPr>
            <p:ph type="title"/>
          </p:nvPr>
        </p:nvSpPr>
        <p:spPr/>
        <p:txBody>
          <a:bodyPr/>
          <a:lstStyle/>
          <a:p>
            <a:r>
              <a:rPr lang="en-US" dirty="0"/>
              <a:t>DEQ 2017 Industrial MSGP OKR05 – General Requirements, excerpts</a:t>
            </a:r>
          </a:p>
        </p:txBody>
      </p:sp>
      <p:sp>
        <p:nvSpPr>
          <p:cNvPr id="3" name="Content Placeholder 2">
            <a:extLst>
              <a:ext uri="{FF2B5EF4-FFF2-40B4-BE49-F238E27FC236}">
                <a16:creationId xmlns:a16="http://schemas.microsoft.com/office/drawing/2014/main" id="{7F76DB11-1F48-49C3-A2B1-2A4FC09082CF}"/>
              </a:ext>
            </a:extLst>
          </p:cNvPr>
          <p:cNvSpPr>
            <a:spLocks noGrp="1"/>
          </p:cNvSpPr>
          <p:nvPr>
            <p:ph idx="1"/>
          </p:nvPr>
        </p:nvSpPr>
        <p:spPr/>
        <p:txBody>
          <a:bodyPr>
            <a:normAutofit lnSpcReduction="10000"/>
          </a:bodyPr>
          <a:lstStyle/>
          <a:p>
            <a:r>
              <a:rPr lang="en-US" b="1" dirty="0"/>
              <a:t>4.2.1 Stormwater Pollution Prevention Team </a:t>
            </a:r>
            <a:endParaRPr lang="en-US" dirty="0"/>
          </a:p>
          <a:p>
            <a:r>
              <a:rPr lang="en-US" dirty="0"/>
              <a:t>You must identify the staff members (by name and/or title) who comprise the facility’s </a:t>
            </a:r>
            <a:r>
              <a:rPr lang="en-US" b="1" i="1" dirty="0"/>
              <a:t>stormwater pollution prevention team</a:t>
            </a:r>
            <a:r>
              <a:rPr lang="en-US" dirty="0"/>
              <a:t>, as well as their individual roles and responsibilities. Your stormwater pollution prevention team is responsible for overseeing development of the SWP3, any modifications to it, and for implementing and maintaining control measures and taking corrective actions when required, performing routine facility inspections and monitoring, supervising the housekeeping program, documenting changes to the SWP3, </a:t>
            </a:r>
            <a:r>
              <a:rPr lang="en-US" dirty="0">
                <a:highlight>
                  <a:srgbClr val="FFFF00"/>
                </a:highlight>
              </a:rPr>
              <a:t>providing staff training</a:t>
            </a:r>
            <a:r>
              <a:rPr lang="en-US" dirty="0"/>
              <a:t>, and communicating changes in the SWP3 to the people working on the site. Each member of the stormwater pollution prevention team must have ready access to either an electronic or paper copy of applicable portions of this Permit, the most updated copy of your SWP3, and other relevant documents or information that must be kept with the SWP3. </a:t>
            </a:r>
          </a:p>
        </p:txBody>
      </p:sp>
      <p:pic>
        <p:nvPicPr>
          <p:cNvPr id="4" name="Audio 3">
            <a:hlinkClick r:id="" action="ppaction://media"/>
            <a:extLst>
              <a:ext uri="{FF2B5EF4-FFF2-40B4-BE49-F238E27FC236}">
                <a16:creationId xmlns:a16="http://schemas.microsoft.com/office/drawing/2014/main" id="{48CCB68E-B49B-4CFD-B67E-95F14B3A02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1246536"/>
      </p:ext>
    </p:extLst>
  </p:cSld>
  <p:clrMapOvr>
    <a:masterClrMapping/>
  </p:clrMapOvr>
  <mc:AlternateContent xmlns:mc="http://schemas.openxmlformats.org/markup-compatibility/2006" xmlns:p14="http://schemas.microsoft.com/office/powerpoint/2010/main">
    <mc:Choice Requires="p14">
      <p:transition spd="slow" p14:dur="2000" advTm="9972"/>
    </mc:Choice>
    <mc:Fallback xmlns="">
      <p:transition spd="slow" advTm="9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0ABFE-E605-4445-B08B-E03294CCB783}"/>
              </a:ext>
            </a:extLst>
          </p:cNvPr>
          <p:cNvSpPr>
            <a:spLocks noGrp="1"/>
          </p:cNvSpPr>
          <p:nvPr>
            <p:ph type="title"/>
          </p:nvPr>
        </p:nvSpPr>
        <p:spPr/>
        <p:txBody>
          <a:bodyPr/>
          <a:lstStyle/>
          <a:p>
            <a:r>
              <a:rPr lang="en-US" dirty="0"/>
              <a:t>DEQ 2017 Industrial MSGP OKR05 – General Requirements, excerpts</a:t>
            </a:r>
          </a:p>
        </p:txBody>
      </p:sp>
      <p:sp>
        <p:nvSpPr>
          <p:cNvPr id="3" name="Content Placeholder 2">
            <a:extLst>
              <a:ext uri="{FF2B5EF4-FFF2-40B4-BE49-F238E27FC236}">
                <a16:creationId xmlns:a16="http://schemas.microsoft.com/office/drawing/2014/main" id="{E0DE6C3B-5259-45F5-80F9-7ED77BB1BAC3}"/>
              </a:ext>
            </a:extLst>
          </p:cNvPr>
          <p:cNvSpPr>
            <a:spLocks noGrp="1"/>
          </p:cNvSpPr>
          <p:nvPr>
            <p:ph idx="1"/>
          </p:nvPr>
        </p:nvSpPr>
        <p:spPr/>
        <p:txBody>
          <a:bodyPr>
            <a:normAutofit fontScale="92500" lnSpcReduction="20000"/>
          </a:bodyPr>
          <a:lstStyle/>
          <a:p>
            <a:endParaRPr lang="en-US" dirty="0"/>
          </a:p>
          <a:p>
            <a:r>
              <a:rPr lang="en-US" b="1" dirty="0"/>
              <a:t>4.2.5.1 Pertaining to Control Measures Used to Comply with the Effluent Limits in Part 3 </a:t>
            </a:r>
            <a:endParaRPr lang="en-US" dirty="0"/>
          </a:p>
          <a:p>
            <a:r>
              <a:rPr lang="en-US" dirty="0"/>
              <a:t>The following must be documented in your SWP3: </a:t>
            </a:r>
            <a:endParaRPr lang="en-US" b="1" i="1" dirty="0"/>
          </a:p>
          <a:p>
            <a:pPr lvl="1"/>
            <a:r>
              <a:rPr lang="en-US" b="1" i="1" dirty="0"/>
              <a:t>g. Employee Training </a:t>
            </a:r>
            <a:r>
              <a:rPr lang="en-US" dirty="0"/>
              <a:t>(see Part 3.1.2.8) – The elements of your </a:t>
            </a:r>
            <a:r>
              <a:rPr lang="en-US" dirty="0">
                <a:highlight>
                  <a:srgbClr val="FFFF00"/>
                </a:highlight>
              </a:rPr>
              <a:t>employee training plan </a:t>
            </a:r>
            <a:r>
              <a:rPr lang="en-US" dirty="0"/>
              <a:t>shall include all, but not be limited to, the requirements set forth in Part 3.1.2.8, and also the following: </a:t>
            </a:r>
          </a:p>
          <a:p>
            <a:pPr lvl="2"/>
            <a:r>
              <a:rPr lang="en-US" dirty="0"/>
              <a:t>The content of the </a:t>
            </a:r>
            <a:r>
              <a:rPr lang="en-US" dirty="0">
                <a:highlight>
                  <a:srgbClr val="FFFF00"/>
                </a:highlight>
              </a:rPr>
              <a:t>training</a:t>
            </a:r>
            <a:r>
              <a:rPr lang="en-US" dirty="0"/>
              <a:t>; </a:t>
            </a:r>
          </a:p>
          <a:p>
            <a:pPr lvl="2"/>
            <a:r>
              <a:rPr lang="en-US" dirty="0"/>
              <a:t>The frequency/schedule of </a:t>
            </a:r>
            <a:r>
              <a:rPr lang="en-US" dirty="0">
                <a:highlight>
                  <a:srgbClr val="FFFF00"/>
                </a:highlight>
              </a:rPr>
              <a:t>training</a:t>
            </a:r>
            <a:r>
              <a:rPr lang="en-US" dirty="0"/>
              <a:t> for employees who work in areas where industrial materials or activities are exposed to stormwater, or who are responsible for implementing activities necessary to meet the conditions of this permit; </a:t>
            </a:r>
          </a:p>
          <a:p>
            <a:pPr lvl="2"/>
            <a:r>
              <a:rPr lang="en-US" dirty="0"/>
              <a:t>A log of the dates on which specific employees received </a:t>
            </a:r>
            <a:r>
              <a:rPr lang="en-US" dirty="0">
                <a:highlight>
                  <a:srgbClr val="FFFF00"/>
                </a:highlight>
              </a:rPr>
              <a:t>training.</a:t>
            </a:r>
            <a:r>
              <a:rPr lang="en-US" dirty="0"/>
              <a:t> </a:t>
            </a:r>
          </a:p>
          <a:p>
            <a:r>
              <a:rPr lang="en-US" dirty="0"/>
              <a:t>Employee </a:t>
            </a:r>
            <a:r>
              <a:rPr lang="en-US" dirty="0">
                <a:highlight>
                  <a:srgbClr val="FFFF00"/>
                </a:highlight>
              </a:rPr>
              <a:t>training</a:t>
            </a:r>
            <a:r>
              <a:rPr lang="en-US" dirty="0"/>
              <a:t> shall be conducted at least </a:t>
            </a:r>
            <a:r>
              <a:rPr lang="en-US" b="1" i="1" dirty="0"/>
              <a:t>annually </a:t>
            </a:r>
            <a:r>
              <a:rPr lang="en-US" dirty="0"/>
              <a:t>(or more often if employee turnover is high). </a:t>
            </a:r>
          </a:p>
          <a:p>
            <a:endParaRPr lang="en-US" dirty="0"/>
          </a:p>
        </p:txBody>
      </p:sp>
      <p:pic>
        <p:nvPicPr>
          <p:cNvPr id="4" name="Audio 3">
            <a:hlinkClick r:id="" action="ppaction://media"/>
            <a:extLst>
              <a:ext uri="{FF2B5EF4-FFF2-40B4-BE49-F238E27FC236}">
                <a16:creationId xmlns:a16="http://schemas.microsoft.com/office/drawing/2014/main" id="{36AB27C4-FB09-4207-A31F-36CCF8414B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93088951"/>
      </p:ext>
    </p:extLst>
  </p:cSld>
  <p:clrMapOvr>
    <a:masterClrMapping/>
  </p:clrMapOvr>
  <mc:AlternateContent xmlns:mc="http://schemas.openxmlformats.org/markup-compatibility/2006" xmlns:p14="http://schemas.microsoft.com/office/powerpoint/2010/main">
    <mc:Choice Requires="p14">
      <p:transition spd="slow" p14:dur="2000" advTm="19920"/>
    </mc:Choice>
    <mc:Fallback xmlns="">
      <p:transition spd="slow" advTm="19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DF1F6-4FF1-4786-9484-31836A1E3B28}"/>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68B60950-F984-4D4C-82B8-108365C0625A}"/>
              </a:ext>
            </a:extLst>
          </p:cNvPr>
          <p:cNvSpPr>
            <a:spLocks noGrp="1"/>
          </p:cNvSpPr>
          <p:nvPr>
            <p:ph idx="1"/>
          </p:nvPr>
        </p:nvSpPr>
        <p:spPr/>
        <p:txBody>
          <a:bodyPr>
            <a:normAutofit/>
          </a:bodyPr>
          <a:lstStyle/>
          <a:p>
            <a:endParaRPr lang="en-US" dirty="0"/>
          </a:p>
          <a:p>
            <a:r>
              <a:rPr lang="en-US" b="1" dirty="0"/>
              <a:t>Sector G: Metal Mining</a:t>
            </a:r>
          </a:p>
          <a:p>
            <a:endParaRPr lang="en-US" b="1" dirty="0"/>
          </a:p>
          <a:p>
            <a:r>
              <a:rPr lang="en-US" b="1" dirty="0"/>
              <a:t>G.6.1 </a:t>
            </a:r>
            <a:r>
              <a:rPr lang="en-US" b="1" i="1" dirty="0"/>
              <a:t>Employee Training </a:t>
            </a:r>
            <a:endParaRPr lang="en-US" dirty="0"/>
          </a:p>
          <a:p>
            <a:r>
              <a:rPr lang="en-US" dirty="0"/>
              <a:t>Conduct </a:t>
            </a:r>
            <a:r>
              <a:rPr lang="en-US" dirty="0">
                <a:highlight>
                  <a:srgbClr val="FFFF00"/>
                </a:highlight>
              </a:rPr>
              <a:t>employee training </a:t>
            </a:r>
            <a:r>
              <a:rPr lang="en-US" dirty="0"/>
              <a:t>at least </a:t>
            </a:r>
            <a:r>
              <a:rPr lang="en-US" b="1" i="1" dirty="0"/>
              <a:t>annually </a:t>
            </a:r>
            <a:r>
              <a:rPr lang="en-US" dirty="0"/>
              <a:t>at active and temporarily Inactive facilities. (See also Part 3.1.2.8.) </a:t>
            </a:r>
          </a:p>
          <a:p>
            <a:endParaRPr lang="en-US" dirty="0"/>
          </a:p>
          <a:p>
            <a:r>
              <a:rPr lang="en-US" b="1" dirty="0"/>
              <a:t>G.7.5 </a:t>
            </a:r>
            <a:r>
              <a:rPr lang="en-US" b="1" i="1" dirty="0"/>
              <a:t>Employee Training </a:t>
            </a:r>
            <a:endParaRPr lang="en-US" dirty="0"/>
          </a:p>
          <a:p>
            <a:r>
              <a:rPr lang="en-US" dirty="0"/>
              <a:t>All </a:t>
            </a:r>
            <a:r>
              <a:rPr lang="en-US" dirty="0">
                <a:highlight>
                  <a:srgbClr val="FFFF00"/>
                </a:highlight>
              </a:rPr>
              <a:t>employee trainings </a:t>
            </a:r>
            <a:r>
              <a:rPr lang="en-US" dirty="0"/>
              <a:t>must be documented this in the SWP3. (See also Part 3.1.2.8.)</a:t>
            </a:r>
          </a:p>
        </p:txBody>
      </p:sp>
      <p:pic>
        <p:nvPicPr>
          <p:cNvPr id="4" name="Audio 3">
            <a:hlinkClick r:id="" action="ppaction://media"/>
            <a:extLst>
              <a:ext uri="{FF2B5EF4-FFF2-40B4-BE49-F238E27FC236}">
                <a16:creationId xmlns:a16="http://schemas.microsoft.com/office/drawing/2014/main" id="{B3250981-78D4-4DF9-927B-1BDBAF823E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1885150"/>
      </p:ext>
    </p:extLst>
  </p:cSld>
  <p:clrMapOvr>
    <a:masterClrMapping/>
  </p:clrMapOvr>
  <mc:AlternateContent xmlns:mc="http://schemas.openxmlformats.org/markup-compatibility/2006" xmlns:p14="http://schemas.microsoft.com/office/powerpoint/2010/main">
    <mc:Choice Requires="p14">
      <p:transition spd="slow" p14:dur="2000" advTm="19822"/>
    </mc:Choice>
    <mc:Fallback xmlns="">
      <p:transition spd="slow" advTm="19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3A9A-1CC5-44C8-85F3-418F4007737B}"/>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A2DC1C18-CAC9-43EC-8C54-3D5325E450D6}"/>
              </a:ext>
            </a:extLst>
          </p:cNvPr>
          <p:cNvSpPr>
            <a:spLocks noGrp="1"/>
          </p:cNvSpPr>
          <p:nvPr>
            <p:ph idx="1"/>
          </p:nvPr>
        </p:nvSpPr>
        <p:spPr/>
        <p:txBody>
          <a:bodyPr>
            <a:normAutofit/>
          </a:bodyPr>
          <a:lstStyle/>
          <a:p>
            <a:endParaRPr lang="en-US" dirty="0"/>
          </a:p>
          <a:p>
            <a:r>
              <a:rPr lang="en-US" b="1" dirty="0"/>
              <a:t>Sector J: Mineral Mining and Dressing</a:t>
            </a:r>
          </a:p>
          <a:p>
            <a:endParaRPr lang="en-US" b="1" dirty="0"/>
          </a:p>
          <a:p>
            <a:r>
              <a:rPr lang="en-US" b="1" dirty="0"/>
              <a:t>J.5.1 </a:t>
            </a:r>
            <a:r>
              <a:rPr lang="en-US" b="1" i="1" dirty="0"/>
              <a:t>Employee Training </a:t>
            </a:r>
            <a:endParaRPr lang="en-US" dirty="0"/>
          </a:p>
          <a:p>
            <a:r>
              <a:rPr lang="en-US" dirty="0"/>
              <a:t>Conduct </a:t>
            </a:r>
            <a:r>
              <a:rPr lang="en-US" dirty="0">
                <a:highlight>
                  <a:srgbClr val="FFFF00"/>
                </a:highlight>
              </a:rPr>
              <a:t>employee training </a:t>
            </a:r>
            <a:r>
              <a:rPr lang="en-US" dirty="0"/>
              <a:t>at least </a:t>
            </a:r>
            <a:r>
              <a:rPr lang="en-US" b="1" i="1" dirty="0"/>
              <a:t>annually </a:t>
            </a:r>
            <a:r>
              <a:rPr lang="en-US" dirty="0"/>
              <a:t>at active and temporarily inactive facilities. (See also Part 3.1.2.8.)</a:t>
            </a:r>
          </a:p>
          <a:p>
            <a:endParaRPr lang="en-US" dirty="0"/>
          </a:p>
          <a:p>
            <a:r>
              <a:rPr lang="en-US" b="1" dirty="0"/>
              <a:t>J.7.5 </a:t>
            </a:r>
            <a:r>
              <a:rPr lang="en-US" b="1" i="1" dirty="0"/>
              <a:t>Employee Training </a:t>
            </a:r>
            <a:endParaRPr lang="en-US" dirty="0"/>
          </a:p>
          <a:p>
            <a:r>
              <a:rPr lang="en-US" dirty="0"/>
              <a:t>All </a:t>
            </a:r>
            <a:r>
              <a:rPr lang="en-US" dirty="0">
                <a:highlight>
                  <a:srgbClr val="FFFF00"/>
                </a:highlight>
              </a:rPr>
              <a:t>employee training</a:t>
            </a:r>
            <a:r>
              <a:rPr lang="en-US" dirty="0"/>
              <a:t>(s) conducted in accordance with Part 11.J.5.1 must be documented with the SWP3. </a:t>
            </a:r>
          </a:p>
          <a:p>
            <a:endParaRPr lang="en-US" dirty="0"/>
          </a:p>
        </p:txBody>
      </p:sp>
      <p:pic>
        <p:nvPicPr>
          <p:cNvPr id="4" name="Audio 3">
            <a:hlinkClick r:id="" action="ppaction://media"/>
            <a:extLst>
              <a:ext uri="{FF2B5EF4-FFF2-40B4-BE49-F238E27FC236}">
                <a16:creationId xmlns:a16="http://schemas.microsoft.com/office/drawing/2014/main" id="{A2F7B405-E09E-4E96-B0AD-F4C18C578F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7887325"/>
      </p:ext>
    </p:extLst>
  </p:cSld>
  <p:clrMapOvr>
    <a:masterClrMapping/>
  </p:clrMapOvr>
  <mc:AlternateContent xmlns:mc="http://schemas.openxmlformats.org/markup-compatibility/2006" xmlns:p14="http://schemas.microsoft.com/office/powerpoint/2010/main">
    <mc:Choice Requires="p14">
      <p:transition spd="slow" p14:dur="2000" advTm="12011"/>
    </mc:Choice>
    <mc:Fallback xmlns="">
      <p:transition spd="slow" advTm="1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4C6A-2036-463A-963F-D5A286FA1CCE}"/>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EC622D1B-C2D5-4353-AAEA-C72B32720365}"/>
              </a:ext>
            </a:extLst>
          </p:cNvPr>
          <p:cNvSpPr>
            <a:spLocks noGrp="1"/>
          </p:cNvSpPr>
          <p:nvPr>
            <p:ph idx="1"/>
          </p:nvPr>
        </p:nvSpPr>
        <p:spPr/>
        <p:txBody>
          <a:bodyPr/>
          <a:lstStyle/>
          <a:p>
            <a:r>
              <a:rPr lang="en-US" b="1" dirty="0"/>
              <a:t>Sector M: Automobile Salvage Yards</a:t>
            </a:r>
          </a:p>
          <a:p>
            <a:endParaRPr lang="en-US" b="1" dirty="0"/>
          </a:p>
          <a:p>
            <a:r>
              <a:rPr lang="en-US" b="1" dirty="0"/>
              <a:t>M.3.2 </a:t>
            </a:r>
            <a:r>
              <a:rPr lang="en-US" b="1" i="1" dirty="0"/>
              <a:t>Employee Training </a:t>
            </a:r>
            <a:endParaRPr lang="en-US" dirty="0"/>
          </a:p>
          <a:p>
            <a:r>
              <a:rPr lang="en-US" dirty="0"/>
              <a:t>If applicable to your facility, address the following areas (at a minimum) in your </a:t>
            </a:r>
            <a:r>
              <a:rPr lang="en-US" dirty="0">
                <a:highlight>
                  <a:srgbClr val="FFFF00"/>
                </a:highlight>
              </a:rPr>
              <a:t>employee training program</a:t>
            </a:r>
            <a:r>
              <a:rPr lang="en-US" dirty="0"/>
              <a:t>: proper handling (collection, storage, and disposal) of oil, used mineral spirits, anti-freeze, mercury switches, and solvents. (See also Part 3.1.2.8.) </a:t>
            </a:r>
          </a:p>
          <a:p>
            <a:endParaRPr lang="en-US" dirty="0"/>
          </a:p>
        </p:txBody>
      </p:sp>
      <p:pic>
        <p:nvPicPr>
          <p:cNvPr id="10" name="Audio 9">
            <a:hlinkClick r:id="" action="ppaction://media"/>
            <a:extLst>
              <a:ext uri="{FF2B5EF4-FFF2-40B4-BE49-F238E27FC236}">
                <a16:creationId xmlns:a16="http://schemas.microsoft.com/office/drawing/2014/main" id="{E03D62DF-ECC0-43CD-BC72-1E60AC17E8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7175719"/>
      </p:ext>
    </p:extLst>
  </p:cSld>
  <p:clrMapOvr>
    <a:masterClrMapping/>
  </p:clrMapOvr>
  <mc:AlternateContent xmlns:mc="http://schemas.openxmlformats.org/markup-compatibility/2006" xmlns:p14="http://schemas.microsoft.com/office/powerpoint/2010/main">
    <mc:Choice Requires="p14">
      <p:transition spd="slow" p14:dur="2000" advTm="26763"/>
    </mc:Choice>
    <mc:Fallback xmlns="">
      <p:transition spd="slow" advTm="26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E31CB-6662-477D-8C16-15F208EB4058}"/>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C124E08A-E47E-43CF-8E16-200C60F7416F}"/>
              </a:ext>
            </a:extLst>
          </p:cNvPr>
          <p:cNvSpPr>
            <a:spLocks noGrp="1"/>
          </p:cNvSpPr>
          <p:nvPr>
            <p:ph idx="1"/>
          </p:nvPr>
        </p:nvSpPr>
        <p:spPr>
          <a:xfrm>
            <a:off x="2589212" y="2133600"/>
            <a:ext cx="9602788" cy="4724400"/>
          </a:xfrm>
        </p:spPr>
        <p:txBody>
          <a:bodyPr>
            <a:normAutofit fontScale="77500" lnSpcReduction="20000"/>
          </a:bodyPr>
          <a:lstStyle/>
          <a:p>
            <a:r>
              <a:rPr lang="en-US" b="1" dirty="0"/>
              <a:t>Sector N: Scrap Recycling and Waste Recycling Facilities</a:t>
            </a:r>
          </a:p>
          <a:p>
            <a:r>
              <a:rPr lang="en-US" b="1" dirty="0"/>
              <a:t>N.4.1 </a:t>
            </a:r>
            <a:r>
              <a:rPr lang="en-US" b="1" i="1" dirty="0"/>
              <a:t>Scrap and Waste Recycling Facilities (Non-source Separated, Non-liquid Recyclable Materials) </a:t>
            </a:r>
          </a:p>
          <a:p>
            <a:r>
              <a:rPr lang="en-US" b="1" i="1" dirty="0"/>
              <a:t>a. Inbound Recyclable and Waste Material Control Program: </a:t>
            </a:r>
            <a:r>
              <a:rPr lang="en-US" dirty="0"/>
              <a:t>Minimize the chance of accepting materials that could be significant sources of pollutants by conducting inspections of inbound recyclables and waste materials and through implementation of control measures such as the following, where determined to be feasible (list not exclusive): providing information and education to suppliers of scrap and recyclable waste materials on draining and properly disposing of residual fluids (e.g., from vehicles and equipment engines, radiators and transmissions, oil filled transformers, and individual containers or drums) and removal of mercury switches from vehicles before delivery to your facility; establishing procedures to minimize the potential of any residual fluids from coming into contact with precipitation or runoff; establishing procedures for accepting scrap lead-acid batteries (additional requirements for the handling, storage, and disposal or recycling of batteries are contained in the scrap lead-acid battery program provisions in Part 11.N.4.1.f); </a:t>
            </a:r>
            <a:r>
              <a:rPr lang="en-US" dirty="0">
                <a:highlight>
                  <a:srgbClr val="FFFF00"/>
                </a:highlight>
              </a:rPr>
              <a:t>providing training targeted for those personnel engaged in the inspection and acceptance of inbound recyclable materials</a:t>
            </a:r>
            <a:r>
              <a:rPr lang="en-US" dirty="0"/>
              <a:t>; and establishing procedures to ensure that liquid wastes, including used oil, are stored in materially compatible and non-leaking containers and are disposed of or recycled in accordance with the Resource Conservation and Recovery Act (RCRA). </a:t>
            </a:r>
          </a:p>
          <a:p>
            <a:r>
              <a:rPr lang="en-US" b="1" i="1" dirty="0"/>
              <a:t>f. Scrap Lead-Acid Battery Program: </a:t>
            </a:r>
            <a:r>
              <a:rPr lang="en-US" dirty="0"/>
              <a:t>To minimize the discharge of pollutants in stormwater from lead-acid batteries, properly handle, store, and dispose of scrap lead-acid batteries, and implement control measures such as the following, where determined to be feasible (list not exclusive): segregating scrap lead-acid batteries from other scrap materials; properly handling, storing, and disposing of cracked or broken batteries; collecting and disposing of leaking lead-acid battery fluid; minimizing or eliminating (if possible) exposure of scrap lead-acid batteries to precipitation or runoff; </a:t>
            </a:r>
            <a:r>
              <a:rPr lang="en-US" dirty="0">
                <a:highlight>
                  <a:srgbClr val="FFFF00"/>
                </a:highlight>
              </a:rPr>
              <a:t>and providing employee training for the management of scrap batteries. </a:t>
            </a:r>
          </a:p>
          <a:p>
            <a:endParaRPr lang="en-US" dirty="0"/>
          </a:p>
          <a:p>
            <a:endParaRPr lang="en-US" dirty="0"/>
          </a:p>
          <a:p>
            <a:endParaRPr lang="en-US" dirty="0"/>
          </a:p>
          <a:p>
            <a:endParaRPr lang="en-US" dirty="0"/>
          </a:p>
        </p:txBody>
      </p:sp>
      <p:pic>
        <p:nvPicPr>
          <p:cNvPr id="5" name="Audio 4">
            <a:hlinkClick r:id="" action="ppaction://media"/>
            <a:extLst>
              <a:ext uri="{FF2B5EF4-FFF2-40B4-BE49-F238E27FC236}">
                <a16:creationId xmlns:a16="http://schemas.microsoft.com/office/drawing/2014/main" id="{F4BF7506-9797-4DB6-8FD9-BEE87BE236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6605510"/>
      </p:ext>
    </p:extLst>
  </p:cSld>
  <p:clrMapOvr>
    <a:masterClrMapping/>
  </p:clrMapOvr>
  <mc:AlternateContent xmlns:mc="http://schemas.openxmlformats.org/markup-compatibility/2006" xmlns:p14="http://schemas.microsoft.com/office/powerpoint/2010/main">
    <mc:Choice Requires="p14">
      <p:transition spd="slow" p14:dur="2000" advTm="13483"/>
    </mc:Choice>
    <mc:Fallback xmlns="">
      <p:transition spd="slow" advTm="1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9965A-3D15-4633-8032-A1719E83DAF0}"/>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D279AC19-8060-44FF-AD02-3A184F20B543}"/>
              </a:ext>
            </a:extLst>
          </p:cNvPr>
          <p:cNvSpPr>
            <a:spLocks noGrp="1"/>
          </p:cNvSpPr>
          <p:nvPr>
            <p:ph idx="1"/>
          </p:nvPr>
        </p:nvSpPr>
        <p:spPr>
          <a:xfrm>
            <a:off x="2589212" y="2133600"/>
            <a:ext cx="9602788" cy="4724400"/>
          </a:xfrm>
        </p:spPr>
        <p:txBody>
          <a:bodyPr>
            <a:normAutofit fontScale="85000" lnSpcReduction="10000"/>
          </a:bodyPr>
          <a:lstStyle/>
          <a:p>
            <a:r>
              <a:rPr lang="en-US" b="1" dirty="0"/>
              <a:t>N.4.3 </a:t>
            </a:r>
            <a:r>
              <a:rPr lang="en-US" b="1" i="1" dirty="0"/>
              <a:t>Recycling Facilities (Source-Separated Materials) </a:t>
            </a:r>
            <a:endParaRPr lang="en-US" dirty="0"/>
          </a:p>
          <a:p>
            <a:pPr lvl="1"/>
            <a:r>
              <a:rPr lang="en-US" b="1" i="1" dirty="0"/>
              <a:t>a. Inbound Recyclable Material Control: </a:t>
            </a:r>
            <a:r>
              <a:rPr lang="en-US" dirty="0"/>
              <a:t>Minimize the chance of accepting non-recyclables (e.g., hazardous materials) that could be a significant source of pollutants by conducting inspections of inbound materials and through the implementation of control measures such as the following, where determined to be feasible (list not exclusive): providing information and education measures to inform suppliers of recyclables about acceptable and non-acceptable materials; </a:t>
            </a:r>
            <a:r>
              <a:rPr lang="en-US" dirty="0">
                <a:highlight>
                  <a:srgbClr val="FFFF00"/>
                </a:highlight>
              </a:rPr>
              <a:t>training drivers responsible for pickup of recycled material</a:t>
            </a:r>
            <a:r>
              <a:rPr lang="en-US" dirty="0"/>
              <a:t>; clearly marking public drop-off containers regarding which materials can be accepted; rejecting non-recyclable wastes or household hazardous wastes at the source; and establishing procedures for handling and disposal of non-recyclable material. </a:t>
            </a:r>
          </a:p>
          <a:p>
            <a:pPr lvl="1"/>
            <a:r>
              <a:rPr lang="en-US" b="1" i="1" dirty="0"/>
              <a:t>c. Indoor Storage and Material Processing: </a:t>
            </a:r>
            <a:r>
              <a:rPr lang="en-US" dirty="0"/>
              <a:t>Minimize the release of pollutants from indoor storage and processing areas through implementation of control measures such as the following, where determined to be feasible (list not exclusive): scheduling routine good housekeeping measures for all storage and processing areas; prohibiting tipping floor wash water from draining to the storm sewer system; </a:t>
            </a:r>
            <a:r>
              <a:rPr lang="en-US" dirty="0">
                <a:highlight>
                  <a:srgbClr val="FFFF00"/>
                </a:highlight>
              </a:rPr>
              <a:t>and providing employee training on pollution prevention practices. </a:t>
            </a:r>
          </a:p>
          <a:p>
            <a:pPr lvl="1"/>
            <a:r>
              <a:rPr lang="en-US" b="1" dirty="0"/>
              <a:t>d. Vehicle and Equipment Maintenance</a:t>
            </a:r>
            <a:r>
              <a:rPr lang="en-US" dirty="0"/>
              <a:t>: Minimize the discharge of pollutants in stormwater from areas where vehicle and equipment maintenance occur outdoors through implementation of control measures such as the following, where determined to be feasible (list not exclusive): minimizing or eliminating outdoor maintenance areas; establishing spill prevention and clean-up procedures in fueling areas; avoiding topping off fuel tanks; diverting runoff from fueling areas; storing lubricants and hydraulic fluids indoors; </a:t>
            </a:r>
            <a:r>
              <a:rPr lang="en-US" dirty="0">
                <a:highlight>
                  <a:srgbClr val="FFFF00"/>
                </a:highlight>
              </a:rPr>
              <a:t>and providing employee training on proper handling and storage of hydraulic fluids and lubricants.</a:t>
            </a:r>
          </a:p>
          <a:p>
            <a:endParaRPr lang="en-US" dirty="0"/>
          </a:p>
        </p:txBody>
      </p:sp>
      <p:pic>
        <p:nvPicPr>
          <p:cNvPr id="4" name="Audio 3">
            <a:hlinkClick r:id="" action="ppaction://media"/>
            <a:extLst>
              <a:ext uri="{FF2B5EF4-FFF2-40B4-BE49-F238E27FC236}">
                <a16:creationId xmlns:a16="http://schemas.microsoft.com/office/drawing/2014/main" id="{4D698433-655B-42D9-A7C0-361389C878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219209"/>
      </p:ext>
    </p:extLst>
  </p:cSld>
  <p:clrMapOvr>
    <a:masterClrMapping/>
  </p:clrMapOvr>
  <mc:AlternateContent xmlns:mc="http://schemas.openxmlformats.org/markup-compatibility/2006" xmlns:p14="http://schemas.microsoft.com/office/powerpoint/2010/main">
    <mc:Choice Requires="p14">
      <p:transition spd="slow" p14:dur="2000" advTm="16659"/>
    </mc:Choice>
    <mc:Fallback xmlns="">
      <p:transition spd="slow" advTm="16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4E9F44E-02E7-4A97-B7DB-1DB0F1F4EB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154F2546-BFC4-4B9A-B22A-40C22269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2" name="Freeform 12">
              <a:extLst>
                <a:ext uri="{FF2B5EF4-FFF2-40B4-BE49-F238E27FC236}">
                  <a16:creationId xmlns:a16="http://schemas.microsoft.com/office/drawing/2014/main" id="{4BB2355B-3CC7-4F78-AEE5-42361DBF4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3" name="Freeform 13">
              <a:extLst>
                <a:ext uri="{FF2B5EF4-FFF2-40B4-BE49-F238E27FC236}">
                  <a16:creationId xmlns:a16="http://schemas.microsoft.com/office/drawing/2014/main" id="{031B8A19-2FD3-4302-91CF-C8B6F93B3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4" name="Freeform 14">
              <a:extLst>
                <a:ext uri="{FF2B5EF4-FFF2-40B4-BE49-F238E27FC236}">
                  <a16:creationId xmlns:a16="http://schemas.microsoft.com/office/drawing/2014/main" id="{73162A24-700C-424E-96EC-86CB156D0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5" name="Freeform 15">
              <a:extLst>
                <a:ext uri="{FF2B5EF4-FFF2-40B4-BE49-F238E27FC236}">
                  <a16:creationId xmlns:a16="http://schemas.microsoft.com/office/drawing/2014/main" id="{1F0C1D92-E435-4491-B392-AB951E055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6" name="Freeform 16">
              <a:extLst>
                <a:ext uri="{FF2B5EF4-FFF2-40B4-BE49-F238E27FC236}">
                  <a16:creationId xmlns:a16="http://schemas.microsoft.com/office/drawing/2014/main" id="{0212CAD4-9EC5-41A6-B23D-EBA052710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7" name="Freeform 17">
              <a:extLst>
                <a:ext uri="{FF2B5EF4-FFF2-40B4-BE49-F238E27FC236}">
                  <a16:creationId xmlns:a16="http://schemas.microsoft.com/office/drawing/2014/main" id="{6EFDEEEF-07D4-42EA-BAF2-B6FB6442D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 name="Freeform 18">
              <a:extLst>
                <a:ext uri="{FF2B5EF4-FFF2-40B4-BE49-F238E27FC236}">
                  <a16:creationId xmlns:a16="http://schemas.microsoft.com/office/drawing/2014/main" id="{2F4FA7A2-4814-4283-AED6-51BE57860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9" name="Freeform 19">
              <a:extLst>
                <a:ext uri="{FF2B5EF4-FFF2-40B4-BE49-F238E27FC236}">
                  <a16:creationId xmlns:a16="http://schemas.microsoft.com/office/drawing/2014/main" id="{3A80AF23-BF8E-4209-B9DE-1D2A637B4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20" name="Freeform 20">
              <a:extLst>
                <a:ext uri="{FF2B5EF4-FFF2-40B4-BE49-F238E27FC236}">
                  <a16:creationId xmlns:a16="http://schemas.microsoft.com/office/drawing/2014/main" id="{19128847-0CCA-451D-A00A-2855A4D6D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1" name="Freeform 21">
              <a:extLst>
                <a:ext uri="{FF2B5EF4-FFF2-40B4-BE49-F238E27FC236}">
                  <a16:creationId xmlns:a16="http://schemas.microsoft.com/office/drawing/2014/main" id="{5007ABF4-C6D7-4D5A-B621-E22A6CDE2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2" name="Freeform 22">
              <a:extLst>
                <a:ext uri="{FF2B5EF4-FFF2-40B4-BE49-F238E27FC236}">
                  <a16:creationId xmlns:a16="http://schemas.microsoft.com/office/drawing/2014/main" id="{C626D9E0-6E9C-49D1-9350-E85A88DD3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4" name="Group 23">
            <a:extLst>
              <a:ext uri="{FF2B5EF4-FFF2-40B4-BE49-F238E27FC236}">
                <a16:creationId xmlns:a16="http://schemas.microsoft.com/office/drawing/2014/main" id="{3F22DE9C-F188-48E2-A82C-4434A8EEE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5" name="Freeform 27">
              <a:extLst>
                <a:ext uri="{FF2B5EF4-FFF2-40B4-BE49-F238E27FC236}">
                  <a16:creationId xmlns:a16="http://schemas.microsoft.com/office/drawing/2014/main" id="{02013AA2-1F55-4C5D-AA37-2F66C205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6" name="Freeform 28">
              <a:extLst>
                <a:ext uri="{FF2B5EF4-FFF2-40B4-BE49-F238E27FC236}">
                  <a16:creationId xmlns:a16="http://schemas.microsoft.com/office/drawing/2014/main" id="{1FB61D00-6151-464C-A1C0-2F19F6413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7" name="Freeform 29">
              <a:extLst>
                <a:ext uri="{FF2B5EF4-FFF2-40B4-BE49-F238E27FC236}">
                  <a16:creationId xmlns:a16="http://schemas.microsoft.com/office/drawing/2014/main" id="{A5ED6B64-D948-4BCE-9D88-5BB2FDD8F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8" name="Freeform 30">
              <a:extLst>
                <a:ext uri="{FF2B5EF4-FFF2-40B4-BE49-F238E27FC236}">
                  <a16:creationId xmlns:a16="http://schemas.microsoft.com/office/drawing/2014/main" id="{F89D4BEB-9156-4620-A774-3B780CC75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9" name="Freeform 31">
              <a:extLst>
                <a:ext uri="{FF2B5EF4-FFF2-40B4-BE49-F238E27FC236}">
                  <a16:creationId xmlns:a16="http://schemas.microsoft.com/office/drawing/2014/main" id="{B4A8D726-AC9C-413C-BA61-279C42A85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0" name="Freeform 32">
              <a:extLst>
                <a:ext uri="{FF2B5EF4-FFF2-40B4-BE49-F238E27FC236}">
                  <a16:creationId xmlns:a16="http://schemas.microsoft.com/office/drawing/2014/main" id="{F17D811C-C413-4847-8A99-0C428A583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1" name="Freeform 33">
              <a:extLst>
                <a:ext uri="{FF2B5EF4-FFF2-40B4-BE49-F238E27FC236}">
                  <a16:creationId xmlns:a16="http://schemas.microsoft.com/office/drawing/2014/main" id="{75BC74C6-A8D3-43B7-88D6-D36F1C038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2" name="Freeform 34">
              <a:extLst>
                <a:ext uri="{FF2B5EF4-FFF2-40B4-BE49-F238E27FC236}">
                  <a16:creationId xmlns:a16="http://schemas.microsoft.com/office/drawing/2014/main" id="{57EEDAFB-AA1B-4B29-B0D8-E3F097A308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3" name="Freeform 35">
              <a:extLst>
                <a:ext uri="{FF2B5EF4-FFF2-40B4-BE49-F238E27FC236}">
                  <a16:creationId xmlns:a16="http://schemas.microsoft.com/office/drawing/2014/main" id="{2037E8F3-503E-4F56-81D4-C0058A855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 name="Freeform 36">
              <a:extLst>
                <a:ext uri="{FF2B5EF4-FFF2-40B4-BE49-F238E27FC236}">
                  <a16:creationId xmlns:a16="http://schemas.microsoft.com/office/drawing/2014/main" id="{B3B14D57-F75A-402A-B35D-98E84AD685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5" name="Freeform 37">
              <a:extLst>
                <a:ext uri="{FF2B5EF4-FFF2-40B4-BE49-F238E27FC236}">
                  <a16:creationId xmlns:a16="http://schemas.microsoft.com/office/drawing/2014/main" id="{4AFB6E2F-5AF1-4DB0-851C-8F7492A9E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 name="Freeform 38">
              <a:extLst>
                <a:ext uri="{FF2B5EF4-FFF2-40B4-BE49-F238E27FC236}">
                  <a16:creationId xmlns:a16="http://schemas.microsoft.com/office/drawing/2014/main" id="{6725B281-5E62-47B4-873A-9B1261423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8" name="Rectangle 37">
            <a:extLst>
              <a:ext uri="{FF2B5EF4-FFF2-40B4-BE49-F238E27FC236}">
                <a16:creationId xmlns:a16="http://schemas.microsoft.com/office/drawing/2014/main" id="{6A10670B-6568-4038-91D8-392C78C0C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6">
            <a:extLst>
              <a:ext uri="{FF2B5EF4-FFF2-40B4-BE49-F238E27FC236}">
                <a16:creationId xmlns:a16="http://schemas.microsoft.com/office/drawing/2014/main" id="{62163DB6-3EE7-474C-8726-1A05F7DE4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42" name="Rectangle 41">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E4290E9-1A46-4F9A-BCFB-C84D0A051F5A}"/>
              </a:ext>
            </a:extLst>
          </p:cNvPr>
          <p:cNvSpPr>
            <a:spLocks noGrp="1"/>
          </p:cNvSpPr>
          <p:nvPr>
            <p:ph type="title"/>
          </p:nvPr>
        </p:nvSpPr>
        <p:spPr>
          <a:xfrm>
            <a:off x="1304103" y="1318591"/>
            <a:ext cx="5800929" cy="4220820"/>
          </a:xfrm>
        </p:spPr>
        <p:txBody>
          <a:bodyPr vert="horz" lIns="91440" tIns="45720" rIns="91440" bIns="45720" rtlCol="0" anchor="ctr">
            <a:normAutofit/>
          </a:bodyPr>
          <a:lstStyle/>
          <a:p>
            <a:pPr algn="r"/>
            <a:r>
              <a:rPr lang="en-US" sz="6600" dirty="0">
                <a:solidFill>
                  <a:schemeClr val="tx2">
                    <a:lumMod val="75000"/>
                  </a:schemeClr>
                </a:solidFill>
              </a:rPr>
              <a:t>Objectives</a:t>
            </a:r>
          </a:p>
        </p:txBody>
      </p:sp>
      <p:sp>
        <p:nvSpPr>
          <p:cNvPr id="5" name="Text Placeholder 4">
            <a:extLst>
              <a:ext uri="{FF2B5EF4-FFF2-40B4-BE49-F238E27FC236}">
                <a16:creationId xmlns:a16="http://schemas.microsoft.com/office/drawing/2014/main" id="{E7155102-0A5C-4FB4-9DC0-49A24C240BD7}"/>
              </a:ext>
            </a:extLst>
          </p:cNvPr>
          <p:cNvSpPr>
            <a:spLocks noGrp="1"/>
          </p:cNvSpPr>
          <p:nvPr>
            <p:ph type="body" idx="1"/>
          </p:nvPr>
        </p:nvSpPr>
        <p:spPr>
          <a:xfrm>
            <a:off x="7855047" y="1871831"/>
            <a:ext cx="3363221" cy="3199806"/>
          </a:xfrm>
        </p:spPr>
        <p:txBody>
          <a:bodyPr vert="horz" lIns="91440" tIns="45720" rIns="91440" bIns="45720" rtlCol="0" anchor="ctr">
            <a:normAutofit/>
          </a:bodyPr>
          <a:lstStyle/>
          <a:p>
            <a:pPr>
              <a:lnSpc>
                <a:spcPct val="90000"/>
              </a:lnSpc>
            </a:pPr>
            <a:r>
              <a:rPr lang="en-US" sz="1700" dirty="0">
                <a:solidFill>
                  <a:schemeClr val="tx2">
                    <a:lumMod val="75000"/>
                  </a:schemeClr>
                </a:solidFill>
              </a:rPr>
              <a:t>What are ‘Qualified Personnel’?</a:t>
            </a:r>
          </a:p>
          <a:p>
            <a:pPr>
              <a:lnSpc>
                <a:spcPct val="90000"/>
              </a:lnSpc>
            </a:pPr>
            <a:r>
              <a:rPr lang="en-US" sz="1700" dirty="0">
                <a:solidFill>
                  <a:schemeClr val="tx2">
                    <a:lumMod val="75000"/>
                  </a:schemeClr>
                </a:solidFill>
              </a:rPr>
              <a:t>Why do we need ‘Qualified Personnel’?</a:t>
            </a:r>
          </a:p>
          <a:p>
            <a:pPr>
              <a:lnSpc>
                <a:spcPct val="90000"/>
              </a:lnSpc>
            </a:pPr>
            <a:r>
              <a:rPr lang="en-US" sz="1700" dirty="0">
                <a:solidFill>
                  <a:schemeClr val="tx2">
                    <a:lumMod val="75000"/>
                  </a:schemeClr>
                </a:solidFill>
              </a:rPr>
              <a:t>EPA &amp; DEQ Employee Training Requirements</a:t>
            </a:r>
          </a:p>
          <a:p>
            <a:pPr>
              <a:lnSpc>
                <a:spcPct val="90000"/>
              </a:lnSpc>
            </a:pPr>
            <a:r>
              <a:rPr lang="en-US" sz="1700" dirty="0">
                <a:solidFill>
                  <a:schemeClr val="tx2">
                    <a:lumMod val="75000"/>
                  </a:schemeClr>
                </a:solidFill>
              </a:rPr>
              <a:t>Relevant excerpts from the OKR05 MSGP</a:t>
            </a:r>
          </a:p>
          <a:p>
            <a:pPr>
              <a:lnSpc>
                <a:spcPct val="90000"/>
              </a:lnSpc>
            </a:pPr>
            <a:r>
              <a:rPr lang="en-US" sz="1700" dirty="0">
                <a:solidFill>
                  <a:schemeClr val="tx2">
                    <a:lumMod val="75000"/>
                  </a:schemeClr>
                </a:solidFill>
              </a:rPr>
              <a:t>Training resources, slides 25+</a:t>
            </a:r>
          </a:p>
          <a:p>
            <a:pPr>
              <a:lnSpc>
                <a:spcPct val="90000"/>
              </a:lnSpc>
            </a:pPr>
            <a:endParaRPr lang="en-US" sz="1700" dirty="0">
              <a:solidFill>
                <a:schemeClr val="tx2">
                  <a:lumMod val="75000"/>
                </a:schemeClr>
              </a:solidFill>
            </a:endParaRPr>
          </a:p>
        </p:txBody>
      </p:sp>
      <p:sp>
        <p:nvSpPr>
          <p:cNvPr id="44" name="Rectangle 43">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46" name="Straight Connector 45">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7196"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4A36234-93D6-4523-B039-7CF6719D3254}"/>
              </a:ext>
            </a:extLst>
          </p:cNvPr>
          <p:cNvSpPr txBox="1"/>
          <p:nvPr/>
        </p:nvSpPr>
        <p:spPr>
          <a:xfrm>
            <a:off x="1678812" y="5795533"/>
            <a:ext cx="9451626" cy="369332"/>
          </a:xfrm>
          <a:prstGeom prst="rect">
            <a:avLst/>
          </a:prstGeom>
          <a:noFill/>
        </p:spPr>
        <p:txBody>
          <a:bodyPr wrap="none" rtlCol="0">
            <a:spAutoFit/>
          </a:bodyPr>
          <a:lstStyle/>
          <a:p>
            <a:r>
              <a:rPr lang="en-US" dirty="0"/>
              <a:t>A pre-recorded version of this presentation will be available at </a:t>
            </a:r>
            <a:r>
              <a:rPr lang="en-US" dirty="0">
                <a:hlinkClick r:id="rId5"/>
              </a:rPr>
              <a:t>www.okc.gov/SWQ</a:t>
            </a:r>
            <a:r>
              <a:rPr lang="en-US" dirty="0"/>
              <a:t> </a:t>
            </a:r>
          </a:p>
        </p:txBody>
      </p:sp>
      <p:pic>
        <p:nvPicPr>
          <p:cNvPr id="39" name="Audio 38">
            <a:hlinkClick r:id="" action="ppaction://media"/>
            <a:extLst>
              <a:ext uri="{FF2B5EF4-FFF2-40B4-BE49-F238E27FC236}">
                <a16:creationId xmlns:a16="http://schemas.microsoft.com/office/drawing/2014/main" id="{6F691502-A600-4E1E-8824-A15EBF0B50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42476423"/>
      </p:ext>
    </p:extLst>
  </p:cSld>
  <p:clrMapOvr>
    <a:masterClrMapping/>
  </p:clrMapOvr>
  <mc:AlternateContent xmlns:mc="http://schemas.openxmlformats.org/markup-compatibility/2006" xmlns:p14="http://schemas.microsoft.com/office/powerpoint/2010/main">
    <mc:Choice Requires="p14">
      <p:transition spd="slow" p14:dur="2000" advTm="30405"/>
    </mc:Choice>
    <mc:Fallback xmlns="">
      <p:transition spd="slow" advTm="3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20005-417B-434A-AEC7-438B5F4B87E5}"/>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1BB5D926-8E78-48FA-97B8-1661A672E3AE}"/>
              </a:ext>
            </a:extLst>
          </p:cNvPr>
          <p:cNvSpPr>
            <a:spLocks noGrp="1"/>
          </p:cNvSpPr>
          <p:nvPr>
            <p:ph idx="1"/>
          </p:nvPr>
        </p:nvSpPr>
        <p:spPr/>
        <p:txBody>
          <a:bodyPr>
            <a:normAutofit fontScale="85000" lnSpcReduction="10000"/>
          </a:bodyPr>
          <a:lstStyle/>
          <a:p>
            <a:r>
              <a:rPr lang="en-US" b="1" dirty="0"/>
              <a:t>Sector P: Land Transportation and Warehousing</a:t>
            </a:r>
          </a:p>
          <a:p>
            <a:r>
              <a:rPr lang="en-US" b="1" dirty="0"/>
              <a:t>P.4.2 </a:t>
            </a:r>
            <a:r>
              <a:rPr lang="en-US" b="1" i="1" dirty="0"/>
              <a:t>Employee Training </a:t>
            </a:r>
            <a:endParaRPr lang="en-US" dirty="0"/>
          </a:p>
          <a:p>
            <a:r>
              <a:rPr lang="en-US" dirty="0">
                <a:highlight>
                  <a:srgbClr val="FFFF00"/>
                </a:highlight>
              </a:rPr>
              <a:t>Train personnel </a:t>
            </a:r>
            <a:r>
              <a:rPr lang="en-US" dirty="0"/>
              <a:t>at least once a year and address the following activities, as applicable: used oil and spent solvent management; fueling procedures; general good housekeeping practices; proper painting procedures; and used battery management. (See also Part 3.1.2.8.) </a:t>
            </a:r>
          </a:p>
          <a:p>
            <a:endParaRPr lang="en-US" dirty="0"/>
          </a:p>
          <a:p>
            <a:r>
              <a:rPr lang="en-US" b="1" dirty="0"/>
              <a:t>Sector Q: Water </a:t>
            </a:r>
            <a:r>
              <a:rPr lang="en-US" b="1" dirty="0" err="1"/>
              <a:t>Transporation</a:t>
            </a:r>
            <a:endParaRPr lang="en-US" b="1" dirty="0"/>
          </a:p>
          <a:p>
            <a:r>
              <a:rPr lang="en-US" b="1" dirty="0"/>
              <a:t>Q.4.2 </a:t>
            </a:r>
            <a:r>
              <a:rPr lang="en-US" b="1" i="1" dirty="0"/>
              <a:t>Employee Training </a:t>
            </a:r>
            <a:endParaRPr lang="en-US" dirty="0"/>
          </a:p>
          <a:p>
            <a:r>
              <a:rPr lang="en-US" dirty="0"/>
              <a:t>As part of your </a:t>
            </a:r>
            <a:r>
              <a:rPr lang="en-US" dirty="0">
                <a:highlight>
                  <a:srgbClr val="FFFF00"/>
                </a:highlight>
              </a:rPr>
              <a:t>employee training program</a:t>
            </a:r>
            <a:r>
              <a:rPr lang="en-US" dirty="0"/>
              <a:t>, address, at a minimum, the following activities (as applicable): used oil management; spent solvent management; disposal of spent abrasives; disposal of vessel wastewaters; spill prevention and control; fueling procedures; general good housekeeping practices; painting and blasting procedures; and used battery management. (See also Part 3.1.2.8.) </a:t>
            </a:r>
          </a:p>
        </p:txBody>
      </p:sp>
      <p:pic>
        <p:nvPicPr>
          <p:cNvPr id="5" name="Audio 4">
            <a:hlinkClick r:id="" action="ppaction://media"/>
            <a:extLst>
              <a:ext uri="{FF2B5EF4-FFF2-40B4-BE49-F238E27FC236}">
                <a16:creationId xmlns:a16="http://schemas.microsoft.com/office/drawing/2014/main" id="{5291C18A-F34E-4FAC-8AEB-4561C27D2C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7355635"/>
      </p:ext>
    </p:extLst>
  </p:cSld>
  <p:clrMapOvr>
    <a:masterClrMapping/>
  </p:clrMapOvr>
  <mc:AlternateContent xmlns:mc="http://schemas.openxmlformats.org/markup-compatibility/2006" xmlns:p14="http://schemas.microsoft.com/office/powerpoint/2010/main">
    <mc:Choice Requires="p14">
      <p:transition spd="slow" p14:dur="2000" advTm="13378"/>
    </mc:Choice>
    <mc:Fallback xmlns="">
      <p:transition spd="slow" advTm="13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F7FBF-2C83-4CEC-9BF2-6AC27027DF05}"/>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848F3969-39AF-4CFD-80E0-D0BCD8FD4EB5}"/>
              </a:ext>
            </a:extLst>
          </p:cNvPr>
          <p:cNvSpPr>
            <a:spLocks noGrp="1"/>
          </p:cNvSpPr>
          <p:nvPr>
            <p:ph idx="1"/>
          </p:nvPr>
        </p:nvSpPr>
        <p:spPr>
          <a:xfrm>
            <a:off x="2589212" y="2133600"/>
            <a:ext cx="9444292" cy="4632960"/>
          </a:xfrm>
        </p:spPr>
        <p:txBody>
          <a:bodyPr>
            <a:normAutofit fontScale="77500" lnSpcReduction="20000"/>
          </a:bodyPr>
          <a:lstStyle/>
          <a:p>
            <a:r>
              <a:rPr lang="en-US" b="1" dirty="0"/>
              <a:t>Sector R: Ship and Boat Building or Repair Yards</a:t>
            </a:r>
          </a:p>
          <a:p>
            <a:r>
              <a:rPr lang="en-US" b="1" dirty="0"/>
              <a:t>R.4.2 </a:t>
            </a:r>
            <a:r>
              <a:rPr lang="en-US" b="1" i="1" dirty="0"/>
              <a:t>Employee Training </a:t>
            </a:r>
            <a:endParaRPr lang="en-US" dirty="0"/>
          </a:p>
          <a:p>
            <a:r>
              <a:rPr lang="en-US" dirty="0"/>
              <a:t>As part of your </a:t>
            </a:r>
            <a:r>
              <a:rPr lang="en-US" dirty="0">
                <a:highlight>
                  <a:srgbClr val="FFFF00"/>
                </a:highlight>
              </a:rPr>
              <a:t>employee training program</a:t>
            </a:r>
            <a:r>
              <a:rPr lang="en-US" dirty="0"/>
              <a:t>, address, at a minimum, the following activities (as applicable): used oil management, spent solvent management, disposal of spent abrasives, disposal of vessel wastewaters, spill prevention and control, fueling procedures, general good housekeeping practices, painting and blasting procedures, and used battery management. (See also Part 3.1.2.8.) </a:t>
            </a:r>
          </a:p>
          <a:p>
            <a:endParaRPr lang="en-US" b="1" dirty="0"/>
          </a:p>
          <a:p>
            <a:r>
              <a:rPr lang="en-US" b="1" dirty="0"/>
              <a:t>Sector T: Treatment Works</a:t>
            </a:r>
          </a:p>
          <a:p>
            <a:r>
              <a:rPr lang="en-US" b="1" dirty="0"/>
              <a:t>T.4.2 </a:t>
            </a:r>
            <a:r>
              <a:rPr lang="en-US" b="1" i="1" dirty="0"/>
              <a:t>Employee Training </a:t>
            </a:r>
            <a:endParaRPr lang="en-US" dirty="0"/>
          </a:p>
          <a:p>
            <a:r>
              <a:rPr lang="en-US" dirty="0"/>
              <a:t>At a minimum, </a:t>
            </a:r>
            <a:r>
              <a:rPr lang="en-US" dirty="0">
                <a:highlight>
                  <a:srgbClr val="FFFF00"/>
                </a:highlight>
              </a:rPr>
              <a:t>training</a:t>
            </a:r>
            <a:r>
              <a:rPr lang="en-US" dirty="0"/>
              <a:t> must address the following areas when applicable to a facility: petroleum product management; process chemical management; spill prevention and controls; fueling procedures; general good housekeeping practices; and proper procedures for using fertilizer, herbicides, and pesticides. (See also Part 3.1.2.8.) </a:t>
            </a:r>
          </a:p>
          <a:p>
            <a:endParaRPr lang="en-US" b="1" dirty="0"/>
          </a:p>
          <a:p>
            <a:r>
              <a:rPr lang="en-US" b="1" dirty="0"/>
              <a:t>Sector U: Food and Kindred Products</a:t>
            </a:r>
          </a:p>
          <a:p>
            <a:r>
              <a:rPr lang="en-US" b="1" dirty="0"/>
              <a:t>U.4 </a:t>
            </a:r>
            <a:r>
              <a:rPr lang="en-US" b="1" i="1" dirty="0"/>
              <a:t>Additional Technology-Based Limitations </a:t>
            </a:r>
            <a:endParaRPr lang="en-US" dirty="0"/>
          </a:p>
          <a:p>
            <a:r>
              <a:rPr lang="en-US" b="1" i="1" dirty="0"/>
              <a:t>Employee Training </a:t>
            </a:r>
            <a:r>
              <a:rPr lang="en-US" dirty="0"/>
              <a:t>(see also Part 3.1.2.8)</a:t>
            </a:r>
            <a:r>
              <a:rPr lang="en-US" i="1" dirty="0"/>
              <a:t>: </a:t>
            </a:r>
            <a:r>
              <a:rPr lang="en-US" dirty="0"/>
              <a:t>Address pest control in your </a:t>
            </a:r>
            <a:r>
              <a:rPr lang="en-US" dirty="0">
                <a:highlight>
                  <a:srgbClr val="FFFF00"/>
                </a:highlight>
              </a:rPr>
              <a:t>employee training program</a:t>
            </a:r>
            <a:r>
              <a:rPr lang="en-US" dirty="0"/>
              <a:t>. </a:t>
            </a:r>
          </a:p>
        </p:txBody>
      </p:sp>
      <p:pic>
        <p:nvPicPr>
          <p:cNvPr id="6" name="Audio 5">
            <a:hlinkClick r:id="" action="ppaction://media"/>
            <a:extLst>
              <a:ext uri="{FF2B5EF4-FFF2-40B4-BE49-F238E27FC236}">
                <a16:creationId xmlns:a16="http://schemas.microsoft.com/office/drawing/2014/main" id="{F212A372-16F3-4ED2-BADD-5924FDBB5D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9276582"/>
      </p:ext>
    </p:extLst>
  </p:cSld>
  <p:clrMapOvr>
    <a:masterClrMapping/>
  </p:clrMapOvr>
  <mc:AlternateContent xmlns:mc="http://schemas.openxmlformats.org/markup-compatibility/2006" xmlns:p14="http://schemas.microsoft.com/office/powerpoint/2010/main">
    <mc:Choice Requires="p14">
      <p:transition spd="slow" p14:dur="2000" advTm="16226"/>
    </mc:Choice>
    <mc:Fallback xmlns="">
      <p:transition spd="slow" advTm="16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64A82-C664-4619-8B0D-41A77B9DC036}"/>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CB202883-1CC2-423D-B5BC-B8496F551736}"/>
              </a:ext>
            </a:extLst>
          </p:cNvPr>
          <p:cNvSpPr>
            <a:spLocks noGrp="1"/>
          </p:cNvSpPr>
          <p:nvPr>
            <p:ph idx="1"/>
          </p:nvPr>
        </p:nvSpPr>
        <p:spPr/>
        <p:txBody>
          <a:bodyPr>
            <a:normAutofit fontScale="92500" lnSpcReduction="20000"/>
          </a:bodyPr>
          <a:lstStyle/>
          <a:p>
            <a:r>
              <a:rPr lang="en-US" b="1" dirty="0"/>
              <a:t>Sector V: Textile Mills, Apparel and Other Fabric Products</a:t>
            </a:r>
          </a:p>
          <a:p>
            <a:r>
              <a:rPr lang="en-US" b="1" dirty="0"/>
              <a:t>V.4.2 </a:t>
            </a:r>
            <a:r>
              <a:rPr lang="en-US" b="1" i="1" dirty="0"/>
              <a:t>Employee Training </a:t>
            </a:r>
            <a:endParaRPr lang="en-US" dirty="0"/>
          </a:p>
          <a:p>
            <a:r>
              <a:rPr lang="en-US" dirty="0"/>
              <a:t>As part of your </a:t>
            </a:r>
            <a:r>
              <a:rPr lang="en-US" dirty="0">
                <a:highlight>
                  <a:srgbClr val="FFFF00"/>
                </a:highlight>
              </a:rPr>
              <a:t>employee training program</a:t>
            </a:r>
            <a:r>
              <a:rPr lang="en-US" dirty="0"/>
              <a:t>, address, at a minimum, the following activities (as applicable): use of reused and recycled waters, solvents management, proper disposal of dyes, proper disposal of petroleum products and spent lubricants, spill prevention and control, fueling procedures, and general good housekeeping practices. (See also Part 3.1.2.8.) </a:t>
            </a:r>
          </a:p>
          <a:p>
            <a:endParaRPr lang="en-US" b="1" dirty="0"/>
          </a:p>
          <a:p>
            <a:r>
              <a:rPr lang="en-US" b="1" dirty="0"/>
              <a:t>Sector X: Printing and Publishing</a:t>
            </a:r>
          </a:p>
          <a:p>
            <a:r>
              <a:rPr lang="en-US" b="1" dirty="0"/>
              <a:t>X.4 </a:t>
            </a:r>
            <a:r>
              <a:rPr lang="en-US" b="1" i="1" dirty="0"/>
              <a:t>Employee Training </a:t>
            </a:r>
            <a:endParaRPr lang="en-US" dirty="0"/>
          </a:p>
          <a:p>
            <a:r>
              <a:rPr lang="en-US" dirty="0"/>
              <a:t>As part of your </a:t>
            </a:r>
            <a:r>
              <a:rPr lang="en-US" dirty="0">
                <a:highlight>
                  <a:srgbClr val="FFFF00"/>
                </a:highlight>
              </a:rPr>
              <a:t>employee training program</a:t>
            </a:r>
            <a:r>
              <a:rPr lang="en-US" dirty="0"/>
              <a:t>, address, at a minimum, the following activities (as applicable): spent solvent management, spill prevention and control, used oil management, fueling procedures, and general good housekeeping practices. (See also Part 3.1.2.8.) </a:t>
            </a:r>
          </a:p>
        </p:txBody>
      </p:sp>
      <p:pic>
        <p:nvPicPr>
          <p:cNvPr id="7" name="Audio 6">
            <a:hlinkClick r:id="" action="ppaction://media"/>
            <a:extLst>
              <a:ext uri="{FF2B5EF4-FFF2-40B4-BE49-F238E27FC236}">
                <a16:creationId xmlns:a16="http://schemas.microsoft.com/office/drawing/2014/main" id="{D88ECA59-829E-40A2-A41F-140D4C38B0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95157061"/>
      </p:ext>
    </p:extLst>
  </p:cSld>
  <p:clrMapOvr>
    <a:masterClrMapping/>
  </p:clrMapOvr>
  <mc:AlternateContent xmlns:mc="http://schemas.openxmlformats.org/markup-compatibility/2006" xmlns:p14="http://schemas.microsoft.com/office/powerpoint/2010/main">
    <mc:Choice Requires="p14">
      <p:transition spd="slow" p14:dur="2000" advTm="14715"/>
    </mc:Choice>
    <mc:Fallback xmlns="">
      <p:transition spd="slow" advTm="14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46C0-2C71-4BE4-BB11-BA69B11AD240}"/>
              </a:ext>
            </a:extLst>
          </p:cNvPr>
          <p:cNvSpPr>
            <a:spLocks noGrp="1"/>
          </p:cNvSpPr>
          <p:nvPr>
            <p:ph type="title"/>
          </p:nvPr>
        </p:nvSpPr>
        <p:spPr/>
        <p:txBody>
          <a:bodyPr/>
          <a:lstStyle/>
          <a:p>
            <a:r>
              <a:rPr lang="en-US" dirty="0"/>
              <a:t>DEQ 2017 Industrial MSGP OKR05 – Sector Specific Requirements, excerpts</a:t>
            </a:r>
          </a:p>
        </p:txBody>
      </p:sp>
      <p:sp>
        <p:nvSpPr>
          <p:cNvPr id="3" name="Content Placeholder 2">
            <a:extLst>
              <a:ext uri="{FF2B5EF4-FFF2-40B4-BE49-F238E27FC236}">
                <a16:creationId xmlns:a16="http://schemas.microsoft.com/office/drawing/2014/main" id="{4540EFA9-7CA7-419F-ABBE-972629E49E14}"/>
              </a:ext>
            </a:extLst>
          </p:cNvPr>
          <p:cNvSpPr>
            <a:spLocks noGrp="1"/>
          </p:cNvSpPr>
          <p:nvPr>
            <p:ph idx="1"/>
          </p:nvPr>
        </p:nvSpPr>
        <p:spPr/>
        <p:txBody>
          <a:bodyPr/>
          <a:lstStyle/>
          <a:p>
            <a:r>
              <a:rPr lang="en-US" b="1" dirty="0"/>
              <a:t>Sector Y: Rubber, Miscellaneous Plastic Products and Miscellaneous Manufacturing Industries</a:t>
            </a:r>
          </a:p>
          <a:p>
            <a:r>
              <a:rPr lang="en-US" b="1" dirty="0"/>
              <a:t>Y.3.1 </a:t>
            </a:r>
            <a:r>
              <a:rPr lang="en-US" b="1" i="1" dirty="0"/>
              <a:t>Controls for Rubber Manufacturers </a:t>
            </a:r>
          </a:p>
          <a:p>
            <a:pPr lvl="1"/>
            <a:r>
              <a:rPr lang="en-US" b="1" i="1" dirty="0"/>
              <a:t>a. Zinc Bags: </a:t>
            </a:r>
            <a:r>
              <a:rPr lang="en-US" dirty="0"/>
              <a:t>Ensure proper handling and storage of zinc bags at your facility through implementation of control measures such as the following, where determined to be feasible (list not exclusive): </a:t>
            </a:r>
            <a:r>
              <a:rPr lang="en-US" dirty="0">
                <a:highlight>
                  <a:srgbClr val="FFFF00"/>
                </a:highlight>
              </a:rPr>
              <a:t>employee training on the handling and storage of zinc bags</a:t>
            </a:r>
            <a:r>
              <a:rPr lang="en-US" dirty="0"/>
              <a:t>; indoor storage of zinc bags; cleanup of zinc spills without washing the zinc into the storm drain; and the use of 2,500-pound sacks of zinc rather than 50- to 100-pound sacks. </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D51C53AF-1382-4BD4-998B-38E2F8B4C7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3479056"/>
      </p:ext>
    </p:extLst>
  </p:cSld>
  <p:clrMapOvr>
    <a:masterClrMapping/>
  </p:clrMapOvr>
  <mc:AlternateContent xmlns:mc="http://schemas.openxmlformats.org/markup-compatibility/2006" xmlns:p14="http://schemas.microsoft.com/office/powerpoint/2010/main">
    <mc:Choice Requires="p14">
      <p:transition spd="slow" p14:dur="2000" advTm="12762"/>
    </mc:Choice>
    <mc:Fallback xmlns="">
      <p:transition spd="slow" advTm="1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3503-D9EF-4BEF-BFA8-424D68CEC753}"/>
              </a:ext>
            </a:extLst>
          </p:cNvPr>
          <p:cNvSpPr>
            <a:spLocks noGrp="1"/>
          </p:cNvSpPr>
          <p:nvPr>
            <p:ph type="title"/>
          </p:nvPr>
        </p:nvSpPr>
        <p:spPr>
          <a:xfrm>
            <a:off x="1687669" y="624110"/>
            <a:ext cx="4137059" cy="1280890"/>
          </a:xfrm>
        </p:spPr>
        <p:txBody>
          <a:bodyPr>
            <a:normAutofit/>
          </a:bodyPr>
          <a:lstStyle/>
          <a:p>
            <a:pPr>
              <a:lnSpc>
                <a:spcPct val="90000"/>
              </a:lnSpc>
            </a:pPr>
            <a:r>
              <a:rPr lang="en-US" sz="2500" dirty="0"/>
              <a:t>DEQ Checklist for Spill Prevention and Response Procedures</a:t>
            </a:r>
          </a:p>
        </p:txBody>
      </p:sp>
      <p:sp>
        <p:nvSpPr>
          <p:cNvPr id="3" name="Content Placeholder 2">
            <a:extLst>
              <a:ext uri="{FF2B5EF4-FFF2-40B4-BE49-F238E27FC236}">
                <a16:creationId xmlns:a16="http://schemas.microsoft.com/office/drawing/2014/main" id="{44652C5A-5A83-463D-A2AA-5EB55D6AB213}"/>
              </a:ext>
            </a:extLst>
          </p:cNvPr>
          <p:cNvSpPr>
            <a:spLocks noGrp="1"/>
          </p:cNvSpPr>
          <p:nvPr>
            <p:ph idx="1"/>
          </p:nvPr>
        </p:nvSpPr>
        <p:spPr>
          <a:xfrm>
            <a:off x="1683956" y="2133600"/>
            <a:ext cx="4140772" cy="3777622"/>
          </a:xfrm>
        </p:spPr>
        <p:txBody>
          <a:bodyPr>
            <a:normAutofit/>
          </a:bodyPr>
          <a:lstStyle/>
          <a:p>
            <a:r>
              <a:rPr lang="en-US" sz="1600" b="1" dirty="0">
                <a:solidFill>
                  <a:srgbClr val="000000"/>
                </a:solidFill>
              </a:rPr>
              <a:t>OKR05 Appendix G</a:t>
            </a:r>
          </a:p>
          <a:p>
            <a:r>
              <a:rPr lang="en-US" sz="1600" b="1" dirty="0">
                <a:solidFill>
                  <a:srgbClr val="000000"/>
                </a:solidFill>
              </a:rPr>
              <a:t>Oklahoma Department of Environmental Quality Checklist for Spill Prevention and Response Procedures </a:t>
            </a:r>
            <a:r>
              <a:rPr lang="en-US" sz="1600" dirty="0">
                <a:solidFill>
                  <a:srgbClr val="000000"/>
                </a:solidFill>
              </a:rPr>
              <a:t>	</a:t>
            </a:r>
          </a:p>
          <a:p>
            <a:r>
              <a:rPr lang="en-US" sz="1600" dirty="0">
                <a:solidFill>
                  <a:srgbClr val="000000"/>
                </a:solidFill>
              </a:rPr>
              <a:t>The procedures should include at least the following components: 	</a:t>
            </a:r>
          </a:p>
          <a:p>
            <a:pPr lvl="1"/>
            <a:r>
              <a:rPr lang="en-US" dirty="0">
                <a:solidFill>
                  <a:srgbClr val="000000"/>
                </a:solidFill>
              </a:rPr>
              <a:t>An outline of the </a:t>
            </a:r>
            <a:r>
              <a:rPr lang="en-US" dirty="0">
                <a:solidFill>
                  <a:srgbClr val="000000"/>
                </a:solidFill>
                <a:highlight>
                  <a:srgbClr val="FFFF00"/>
                </a:highlight>
              </a:rPr>
              <a:t>training program </a:t>
            </a:r>
            <a:r>
              <a:rPr lang="en-US" dirty="0">
                <a:solidFill>
                  <a:srgbClr val="000000"/>
                </a:solidFill>
              </a:rPr>
              <a:t>for employees and subcontractors that addresses procedures to deal with spills and leaks at the site. </a:t>
            </a:r>
          </a:p>
          <a:p>
            <a:endParaRPr lang="en-US" sz="1600" dirty="0">
              <a:solidFill>
                <a:srgbClr val="000000"/>
              </a:solidFill>
            </a:endParaRPr>
          </a:p>
          <a:p>
            <a:endParaRPr lang="en-US" sz="1600" dirty="0">
              <a:solidFill>
                <a:srgbClr val="000000"/>
              </a:solidFill>
            </a:endParaRPr>
          </a:p>
        </p:txBody>
      </p:sp>
      <p:pic>
        <p:nvPicPr>
          <p:cNvPr id="5" name="Picture 4">
            <a:extLst>
              <a:ext uri="{FF2B5EF4-FFF2-40B4-BE49-F238E27FC236}">
                <a16:creationId xmlns:a16="http://schemas.microsoft.com/office/drawing/2014/main" id="{003D7167-4FA0-4DFF-A890-3BFB0B63D66D}"/>
              </a:ext>
            </a:extLst>
          </p:cNvPr>
          <p:cNvPicPr>
            <a:picLocks noChangeAspect="1"/>
          </p:cNvPicPr>
          <p:nvPr/>
        </p:nvPicPr>
        <p:blipFill>
          <a:blip r:embed="rId5"/>
          <a:stretch>
            <a:fillRect/>
          </a:stretch>
        </p:blipFill>
        <p:spPr>
          <a:xfrm>
            <a:off x="6720598" y="159000"/>
            <a:ext cx="5233509" cy="6583032"/>
          </a:xfrm>
          <a:prstGeom prst="rect">
            <a:avLst/>
          </a:prstGeom>
        </p:spPr>
      </p:pic>
      <p:pic>
        <p:nvPicPr>
          <p:cNvPr id="4" name="Audio 3">
            <a:hlinkClick r:id="" action="ppaction://media"/>
            <a:extLst>
              <a:ext uri="{FF2B5EF4-FFF2-40B4-BE49-F238E27FC236}">
                <a16:creationId xmlns:a16="http://schemas.microsoft.com/office/drawing/2014/main" id="{2F664268-FB7E-4801-B10C-0B3272469A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3736648"/>
      </p:ext>
    </p:extLst>
  </p:cSld>
  <p:clrMapOvr>
    <a:masterClrMapping/>
  </p:clrMapOvr>
  <mc:AlternateContent xmlns:mc="http://schemas.openxmlformats.org/markup-compatibility/2006" xmlns:p14="http://schemas.microsoft.com/office/powerpoint/2010/main">
    <mc:Choice Requires="p14">
      <p:transition spd="slow" p14:dur="2000" advTm="16613"/>
    </mc:Choice>
    <mc:Fallback xmlns="">
      <p:transition spd="slow" advTm="1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24F6BF-0C07-43FC-B1E3-40A1DA546152}"/>
              </a:ext>
            </a:extLst>
          </p:cNvPr>
          <p:cNvSpPr>
            <a:spLocks noGrp="1"/>
          </p:cNvSpPr>
          <p:nvPr>
            <p:ph type="title"/>
          </p:nvPr>
        </p:nvSpPr>
        <p:spPr/>
        <p:txBody>
          <a:bodyPr/>
          <a:lstStyle/>
          <a:p>
            <a:r>
              <a:rPr lang="en-US" dirty="0"/>
              <a:t>Training Resources</a:t>
            </a:r>
          </a:p>
        </p:txBody>
      </p:sp>
      <p:sp>
        <p:nvSpPr>
          <p:cNvPr id="5" name="Text Placeholder 4">
            <a:extLst>
              <a:ext uri="{FF2B5EF4-FFF2-40B4-BE49-F238E27FC236}">
                <a16:creationId xmlns:a16="http://schemas.microsoft.com/office/drawing/2014/main" id="{F70D3CE1-025D-4CF1-B3D3-24CB2A432358}"/>
              </a:ext>
            </a:extLst>
          </p:cNvPr>
          <p:cNvSpPr>
            <a:spLocks noGrp="1"/>
          </p:cNvSpPr>
          <p:nvPr>
            <p:ph type="body" idx="1"/>
          </p:nvPr>
        </p:nvSpPr>
        <p:spPr/>
        <p:txBody>
          <a:bodyPr/>
          <a:lstStyle/>
          <a:p>
            <a:r>
              <a:rPr lang="en-US" dirty="0"/>
              <a:t>Industrial Storm Water Employee Training</a:t>
            </a:r>
          </a:p>
        </p:txBody>
      </p:sp>
      <p:sp>
        <p:nvSpPr>
          <p:cNvPr id="6" name="Rectangle 5">
            <a:extLst>
              <a:ext uri="{FF2B5EF4-FFF2-40B4-BE49-F238E27FC236}">
                <a16:creationId xmlns:a16="http://schemas.microsoft.com/office/drawing/2014/main" id="{DCC743D5-4A4B-4B03-8F24-EC2BA1449B37}"/>
              </a:ext>
            </a:extLst>
          </p:cNvPr>
          <p:cNvSpPr/>
          <p:nvPr/>
        </p:nvSpPr>
        <p:spPr>
          <a:xfrm>
            <a:off x="3047999" y="4824904"/>
            <a:ext cx="8456611" cy="923330"/>
          </a:xfrm>
          <a:prstGeom prst="rect">
            <a:avLst/>
          </a:prstGeom>
        </p:spPr>
        <p:txBody>
          <a:bodyPr wrap="square">
            <a:spAutoFit/>
          </a:bodyPr>
          <a:lstStyle/>
          <a:p>
            <a:r>
              <a:rPr lang="en-US" dirty="0"/>
              <a:t>*Not a recommendation to utilize any specific vendors/products. This is also not an exhaustive list of available relevant training – consider it a “starter kit” with several resources to investigate. </a:t>
            </a:r>
          </a:p>
        </p:txBody>
      </p:sp>
      <p:pic>
        <p:nvPicPr>
          <p:cNvPr id="3" name="Picture 2">
            <a:extLst>
              <a:ext uri="{FF2B5EF4-FFF2-40B4-BE49-F238E27FC236}">
                <a16:creationId xmlns:a16="http://schemas.microsoft.com/office/drawing/2014/main" id="{CE720096-4E22-4045-B2AF-8CA44B3DC772}"/>
              </a:ext>
            </a:extLst>
          </p:cNvPr>
          <p:cNvPicPr>
            <a:picLocks noChangeAspect="1"/>
          </p:cNvPicPr>
          <p:nvPr/>
        </p:nvPicPr>
        <p:blipFill>
          <a:blip r:embed="rId5"/>
          <a:stretch>
            <a:fillRect/>
          </a:stretch>
        </p:blipFill>
        <p:spPr>
          <a:xfrm>
            <a:off x="7476352" y="569742"/>
            <a:ext cx="3094112" cy="2314396"/>
          </a:xfrm>
          <a:prstGeom prst="rect">
            <a:avLst/>
          </a:prstGeom>
        </p:spPr>
      </p:pic>
      <p:pic>
        <p:nvPicPr>
          <p:cNvPr id="2" name="Audio 1">
            <a:hlinkClick r:id="" action="ppaction://media"/>
            <a:extLst>
              <a:ext uri="{FF2B5EF4-FFF2-40B4-BE49-F238E27FC236}">
                <a16:creationId xmlns:a16="http://schemas.microsoft.com/office/drawing/2014/main" id="{4DD945C2-BD96-4C05-A767-397376F10D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2385021"/>
      </p:ext>
    </p:extLst>
  </p:cSld>
  <p:clrMapOvr>
    <a:masterClrMapping/>
  </p:clrMapOvr>
  <mc:AlternateContent xmlns:mc="http://schemas.openxmlformats.org/markup-compatibility/2006" xmlns:p14="http://schemas.microsoft.com/office/powerpoint/2010/main">
    <mc:Choice Requires="p14">
      <p:transition spd="slow" p14:dur="2000" advTm="16715"/>
    </mc:Choice>
    <mc:Fallback xmlns="">
      <p:transition spd="slow" advTm="16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369C7-E46C-41A5-8304-BFA9C820FDE7}"/>
              </a:ext>
            </a:extLst>
          </p:cNvPr>
          <p:cNvSpPr>
            <a:spLocks noGrp="1"/>
          </p:cNvSpPr>
          <p:nvPr>
            <p:ph type="title"/>
          </p:nvPr>
        </p:nvSpPr>
        <p:spPr/>
        <p:txBody>
          <a:bodyPr/>
          <a:lstStyle/>
          <a:p>
            <a:r>
              <a:rPr lang="en-US" dirty="0"/>
              <a:t>Websites</a:t>
            </a:r>
          </a:p>
        </p:txBody>
      </p:sp>
      <p:sp>
        <p:nvSpPr>
          <p:cNvPr id="3" name="Content Placeholder 2">
            <a:extLst>
              <a:ext uri="{FF2B5EF4-FFF2-40B4-BE49-F238E27FC236}">
                <a16:creationId xmlns:a16="http://schemas.microsoft.com/office/drawing/2014/main" id="{F9FE1E63-36F4-42F2-9D1F-5B9A31483043}"/>
              </a:ext>
            </a:extLst>
          </p:cNvPr>
          <p:cNvSpPr>
            <a:spLocks noGrp="1"/>
          </p:cNvSpPr>
          <p:nvPr>
            <p:ph idx="1"/>
          </p:nvPr>
        </p:nvSpPr>
        <p:spPr/>
        <p:txBody>
          <a:bodyPr/>
          <a:lstStyle/>
          <a:p>
            <a:r>
              <a:rPr lang="en-US" dirty="0"/>
              <a:t>United States EPA, NPDES, Industrial Stormwater</a:t>
            </a:r>
          </a:p>
          <a:p>
            <a:pPr lvl="1"/>
            <a:r>
              <a:rPr lang="en-US" dirty="0">
                <a:hlinkClick r:id="rId5"/>
              </a:rPr>
              <a:t>www.epa.gov/npdes/stormwater-discharges-industrial-activities</a:t>
            </a:r>
            <a:endParaRPr lang="en-US" dirty="0"/>
          </a:p>
          <a:p>
            <a:endParaRPr lang="en-US" dirty="0"/>
          </a:p>
          <a:p>
            <a:r>
              <a:rPr lang="en-US" dirty="0"/>
              <a:t>Oklahoma DEQ, Industrial Stormwater (OKR05)</a:t>
            </a:r>
          </a:p>
          <a:p>
            <a:pPr lvl="1"/>
            <a:r>
              <a:rPr lang="en-US" dirty="0">
                <a:hlinkClick r:id="rId6"/>
              </a:rPr>
              <a:t>www.deq.ok.gov/water-quality-division/wastewater-stormwater/stormwater-permitting/okr05-industrial-stormwater/</a:t>
            </a:r>
            <a:endParaRPr lang="en-US" dirty="0"/>
          </a:p>
          <a:p>
            <a:endParaRPr lang="en-US" dirty="0"/>
          </a:p>
          <a:p>
            <a:r>
              <a:rPr lang="en-US" dirty="0"/>
              <a:t>City of Oklahoma City, Public Works, Storm Water Quality Management</a:t>
            </a:r>
          </a:p>
          <a:p>
            <a:pPr lvl="1"/>
            <a:r>
              <a:rPr lang="en-US" dirty="0">
                <a:hlinkClick r:id="rId7"/>
              </a:rPr>
              <a:t>www.okc.gov/departments/public-works/divisions/storm-water-quality</a:t>
            </a:r>
            <a:endParaRPr lang="en-US" dirty="0"/>
          </a:p>
          <a:p>
            <a:pPr lvl="1"/>
            <a:r>
              <a:rPr lang="en-US" dirty="0"/>
              <a:t>Shortcut: </a:t>
            </a:r>
            <a:r>
              <a:rPr lang="en-US" dirty="0">
                <a:hlinkClick r:id="rId8"/>
              </a:rPr>
              <a:t>www.okc.gov/SWQ</a:t>
            </a:r>
            <a:r>
              <a:rPr lang="en-US" dirty="0"/>
              <a:t> </a:t>
            </a:r>
          </a:p>
        </p:txBody>
      </p:sp>
      <p:pic>
        <p:nvPicPr>
          <p:cNvPr id="5" name="Audio 4">
            <a:hlinkClick r:id="" action="ppaction://media"/>
            <a:extLst>
              <a:ext uri="{FF2B5EF4-FFF2-40B4-BE49-F238E27FC236}">
                <a16:creationId xmlns:a16="http://schemas.microsoft.com/office/drawing/2014/main" id="{38A25404-B789-444A-9994-EF4D89C1995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8144037"/>
      </p:ext>
    </p:extLst>
  </p:cSld>
  <p:clrMapOvr>
    <a:masterClrMapping/>
  </p:clrMapOvr>
  <mc:AlternateContent xmlns:mc="http://schemas.openxmlformats.org/markup-compatibility/2006" xmlns:p14="http://schemas.microsoft.com/office/powerpoint/2010/main">
    <mc:Choice Requires="p14">
      <p:transition spd="slow" p14:dur="2000" advTm="17140"/>
    </mc:Choice>
    <mc:Fallback xmlns="">
      <p:transition spd="slow" advTm="17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36EF-686C-42F5-90FC-113706BD35BA}"/>
              </a:ext>
            </a:extLst>
          </p:cNvPr>
          <p:cNvSpPr>
            <a:spLocks noGrp="1"/>
          </p:cNvSpPr>
          <p:nvPr>
            <p:ph type="title"/>
          </p:nvPr>
        </p:nvSpPr>
        <p:spPr>
          <a:xfrm>
            <a:off x="1687669" y="624110"/>
            <a:ext cx="4137059" cy="1280890"/>
          </a:xfrm>
        </p:spPr>
        <p:txBody>
          <a:bodyPr>
            <a:normAutofit/>
          </a:bodyPr>
          <a:lstStyle/>
          <a:p>
            <a:r>
              <a:rPr lang="en-US" sz="3200"/>
              <a:t>EPA Sector-Specific Guides</a:t>
            </a:r>
          </a:p>
        </p:txBody>
      </p:sp>
      <p:sp>
        <p:nvSpPr>
          <p:cNvPr id="3" name="Content Placeholder 2">
            <a:extLst>
              <a:ext uri="{FF2B5EF4-FFF2-40B4-BE49-F238E27FC236}">
                <a16:creationId xmlns:a16="http://schemas.microsoft.com/office/drawing/2014/main" id="{5A96D430-FDD6-4319-9E19-B22E77E7254A}"/>
              </a:ext>
            </a:extLst>
          </p:cNvPr>
          <p:cNvSpPr>
            <a:spLocks noGrp="1"/>
          </p:cNvSpPr>
          <p:nvPr>
            <p:ph idx="1"/>
          </p:nvPr>
        </p:nvSpPr>
        <p:spPr>
          <a:xfrm>
            <a:off x="1683956" y="2133600"/>
            <a:ext cx="3780142" cy="3777622"/>
          </a:xfrm>
        </p:spPr>
        <p:txBody>
          <a:bodyPr>
            <a:normAutofit/>
          </a:bodyPr>
          <a:lstStyle/>
          <a:p>
            <a:r>
              <a:rPr lang="en-US" sz="1600" dirty="0">
                <a:solidFill>
                  <a:srgbClr val="000000"/>
                </a:solidFill>
              </a:rPr>
              <a:t>Train employees on sector-specific Best Management Practices</a:t>
            </a:r>
          </a:p>
          <a:p>
            <a:r>
              <a:rPr lang="en-US" sz="1600" dirty="0">
                <a:solidFill>
                  <a:srgbClr val="000000"/>
                </a:solidFill>
                <a:hlinkClick r:id="rId5"/>
              </a:rPr>
              <a:t>www.epa.gov/npdes/industrial-stormwater-fact-sheet-series</a:t>
            </a:r>
            <a:endParaRPr lang="en-US" sz="1600" dirty="0">
              <a:solidFill>
                <a:srgbClr val="000000"/>
              </a:solidFill>
            </a:endParaRPr>
          </a:p>
          <a:p>
            <a:endParaRPr lang="en-US" sz="1600" dirty="0">
              <a:solidFill>
                <a:srgbClr val="000000"/>
              </a:solidFill>
            </a:endParaRPr>
          </a:p>
          <a:p>
            <a:endParaRPr lang="en-US" sz="1600" dirty="0">
              <a:solidFill>
                <a:srgbClr val="000000"/>
              </a:solidFill>
            </a:endParaRPr>
          </a:p>
          <a:p>
            <a:endParaRPr lang="en-US" sz="1600" dirty="0">
              <a:solidFill>
                <a:srgbClr val="000000"/>
              </a:solidFill>
            </a:endParaRPr>
          </a:p>
          <a:p>
            <a:endParaRPr lang="en-US" sz="1600" dirty="0">
              <a:solidFill>
                <a:srgbClr val="000000"/>
              </a:solidFill>
            </a:endParaRPr>
          </a:p>
          <a:p>
            <a:r>
              <a:rPr lang="en-US" sz="1600" dirty="0">
                <a:solidFill>
                  <a:srgbClr val="000000"/>
                </a:solidFill>
              </a:rPr>
              <a:t>Example: Excerpts from Sector I: Oil and Gas Extraction Facilities</a:t>
            </a:r>
          </a:p>
          <a:p>
            <a:endParaRPr lang="en-US" sz="1600" dirty="0">
              <a:solidFill>
                <a:srgbClr val="000000"/>
              </a:solidFill>
            </a:endParaRPr>
          </a:p>
        </p:txBody>
      </p:sp>
      <p:pic>
        <p:nvPicPr>
          <p:cNvPr id="4" name="Picture 3">
            <a:extLst>
              <a:ext uri="{FF2B5EF4-FFF2-40B4-BE49-F238E27FC236}">
                <a16:creationId xmlns:a16="http://schemas.microsoft.com/office/drawing/2014/main" id="{C261CDC3-F162-4631-94AC-42FE927E1C71}"/>
              </a:ext>
            </a:extLst>
          </p:cNvPr>
          <p:cNvPicPr>
            <a:picLocks noChangeAspect="1"/>
          </p:cNvPicPr>
          <p:nvPr/>
        </p:nvPicPr>
        <p:blipFill>
          <a:blip r:embed="rId6"/>
          <a:stretch>
            <a:fillRect/>
          </a:stretch>
        </p:blipFill>
        <p:spPr>
          <a:xfrm>
            <a:off x="6367274" y="321996"/>
            <a:ext cx="5430089" cy="4941380"/>
          </a:xfrm>
          <a:prstGeom prst="rect">
            <a:avLst/>
          </a:prstGeom>
        </p:spPr>
      </p:pic>
      <p:pic>
        <p:nvPicPr>
          <p:cNvPr id="5" name="Picture 4">
            <a:extLst>
              <a:ext uri="{FF2B5EF4-FFF2-40B4-BE49-F238E27FC236}">
                <a16:creationId xmlns:a16="http://schemas.microsoft.com/office/drawing/2014/main" id="{FE3220B7-9543-45FC-833B-D9AD9B58A38C}"/>
              </a:ext>
            </a:extLst>
          </p:cNvPr>
          <p:cNvPicPr>
            <a:picLocks noChangeAspect="1"/>
          </p:cNvPicPr>
          <p:nvPr/>
        </p:nvPicPr>
        <p:blipFill>
          <a:blip r:embed="rId7"/>
          <a:stretch>
            <a:fillRect/>
          </a:stretch>
        </p:blipFill>
        <p:spPr>
          <a:xfrm>
            <a:off x="5464098" y="4671816"/>
            <a:ext cx="6727902" cy="2186183"/>
          </a:xfrm>
          <a:prstGeom prst="rect">
            <a:avLst/>
          </a:prstGeom>
        </p:spPr>
      </p:pic>
      <p:pic>
        <p:nvPicPr>
          <p:cNvPr id="9" name="Audio 8">
            <a:hlinkClick r:id="" action="ppaction://media"/>
            <a:extLst>
              <a:ext uri="{FF2B5EF4-FFF2-40B4-BE49-F238E27FC236}">
                <a16:creationId xmlns:a16="http://schemas.microsoft.com/office/drawing/2014/main" id="{57FF2E91-641D-4732-A014-1FE0A06696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0982585"/>
      </p:ext>
    </p:extLst>
  </p:cSld>
  <p:clrMapOvr>
    <a:masterClrMapping/>
  </p:clrMapOvr>
  <mc:AlternateContent xmlns:mc="http://schemas.openxmlformats.org/markup-compatibility/2006" xmlns:p14="http://schemas.microsoft.com/office/powerpoint/2010/main">
    <mc:Choice Requires="p14">
      <p:transition spd="slow" p14:dur="2000" advTm="52306"/>
    </mc:Choice>
    <mc:Fallback xmlns="">
      <p:transition spd="slow" advTm="5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C7EE4-26D1-43BC-A7F3-424B2397C39E}"/>
              </a:ext>
            </a:extLst>
          </p:cNvPr>
          <p:cNvSpPr>
            <a:spLocks noGrp="1"/>
          </p:cNvSpPr>
          <p:nvPr>
            <p:ph type="title"/>
          </p:nvPr>
        </p:nvSpPr>
        <p:spPr/>
        <p:txBody>
          <a:bodyPr/>
          <a:lstStyle/>
          <a:p>
            <a:r>
              <a:rPr lang="en-US" dirty="0"/>
              <a:t>Videos*</a:t>
            </a:r>
          </a:p>
        </p:txBody>
      </p:sp>
      <p:sp>
        <p:nvSpPr>
          <p:cNvPr id="3" name="Content Placeholder 2">
            <a:extLst>
              <a:ext uri="{FF2B5EF4-FFF2-40B4-BE49-F238E27FC236}">
                <a16:creationId xmlns:a16="http://schemas.microsoft.com/office/drawing/2014/main" id="{4A352CCD-0BB0-47B7-A019-88E0D3B62806}"/>
              </a:ext>
            </a:extLst>
          </p:cNvPr>
          <p:cNvSpPr>
            <a:spLocks noGrp="1"/>
          </p:cNvSpPr>
          <p:nvPr>
            <p:ph idx="1"/>
          </p:nvPr>
        </p:nvSpPr>
        <p:spPr>
          <a:xfrm>
            <a:off x="2589212" y="2133600"/>
            <a:ext cx="8915400" cy="4724400"/>
          </a:xfrm>
        </p:spPr>
        <p:txBody>
          <a:bodyPr/>
          <a:lstStyle/>
          <a:p>
            <a:r>
              <a:rPr lang="en-US" dirty="0"/>
              <a:t>ERI Safety Videos </a:t>
            </a:r>
            <a:r>
              <a:rPr lang="en-US" dirty="0">
                <a:hlinkClick r:id="rId5"/>
              </a:rPr>
              <a:t>www.erisafetyvideos.com</a:t>
            </a:r>
            <a:r>
              <a:rPr lang="en-US" dirty="0"/>
              <a:t> (Category: EPA Compliance)</a:t>
            </a:r>
          </a:p>
          <a:p>
            <a:pPr lvl="1"/>
            <a:r>
              <a:rPr lang="en-US" dirty="0"/>
              <a:t>“Understanding Your Facility’s Stormwater Pollution Prevention Plan” $495</a:t>
            </a:r>
          </a:p>
          <a:p>
            <a:pPr lvl="1"/>
            <a:r>
              <a:rPr lang="en-US" dirty="0"/>
              <a:t>“Stormwater Pollution Prevention Plan General Awareness Training” $275</a:t>
            </a:r>
          </a:p>
          <a:p>
            <a:r>
              <a:rPr lang="en-US" dirty="0" err="1"/>
              <a:t>Excal</a:t>
            </a:r>
            <a:r>
              <a:rPr lang="en-US" dirty="0"/>
              <a:t> Visual </a:t>
            </a:r>
            <a:r>
              <a:rPr lang="en-US" dirty="0">
                <a:hlinkClick r:id="rId6"/>
              </a:rPr>
              <a:t>www.excalvisual.com</a:t>
            </a:r>
            <a:r>
              <a:rPr lang="en-US" dirty="0"/>
              <a:t> (Stormwater)</a:t>
            </a:r>
          </a:p>
          <a:p>
            <a:pPr lvl="1"/>
            <a:r>
              <a:rPr lang="en-US" dirty="0"/>
              <a:t>“Stormwater Pollution Prevention: A Drop in the Bucket” $495</a:t>
            </a:r>
          </a:p>
          <a:p>
            <a:pPr lvl="1"/>
            <a:r>
              <a:rPr lang="en-US" dirty="0"/>
              <a:t>“Storm Warnings – Stormwater Pollution Prevention” $495</a:t>
            </a:r>
          </a:p>
          <a:p>
            <a:pPr lvl="1"/>
            <a:r>
              <a:rPr lang="en-US" dirty="0"/>
              <a:t>“Concrete Wash-Out Video Training ‘Building for a Cleaner Environment’” $395</a:t>
            </a:r>
          </a:p>
          <a:p>
            <a:r>
              <a:rPr lang="en-US" dirty="0"/>
              <a:t>Google “Stormwater Training Video” for additional links and resources, including links to YouTube videos. Check out </a:t>
            </a:r>
            <a:r>
              <a:rPr lang="en-US" u="sng" dirty="0" err="1"/>
              <a:t>StormTV</a:t>
            </a:r>
            <a:r>
              <a:rPr lang="en-US" u="sng" dirty="0"/>
              <a:t> Project’s</a:t>
            </a:r>
            <a:r>
              <a:rPr lang="en-US" dirty="0"/>
              <a:t> playlist:</a:t>
            </a:r>
          </a:p>
          <a:p>
            <a:pPr lvl="1"/>
            <a:r>
              <a:rPr lang="en-US" dirty="0">
                <a:hlinkClick r:id="rId7"/>
              </a:rPr>
              <a:t>www.youtube.com/playlist?list=PL4C55204EF5052D5B</a:t>
            </a:r>
            <a:endParaRPr lang="en-US" dirty="0"/>
          </a:p>
          <a:p>
            <a:pPr lvl="1"/>
            <a:endParaRPr lang="en-US" dirty="0"/>
          </a:p>
          <a:p>
            <a:pPr marL="0" indent="0">
              <a:buNone/>
            </a:pPr>
            <a:r>
              <a:rPr lang="en-US" dirty="0"/>
              <a:t>*Not a recommendation to utilize any specific vendors/products.</a:t>
            </a:r>
          </a:p>
          <a:p>
            <a:pPr lvl="1"/>
            <a:endParaRPr lang="en-US" dirty="0"/>
          </a:p>
        </p:txBody>
      </p:sp>
      <p:pic>
        <p:nvPicPr>
          <p:cNvPr id="14" name="Audio 13">
            <a:hlinkClick r:id="" action="ppaction://media"/>
            <a:extLst>
              <a:ext uri="{FF2B5EF4-FFF2-40B4-BE49-F238E27FC236}">
                <a16:creationId xmlns:a16="http://schemas.microsoft.com/office/drawing/2014/main" id="{DBB4CF7C-3336-4314-92DB-5CCB299F35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1892851"/>
      </p:ext>
    </p:extLst>
  </p:cSld>
  <p:clrMapOvr>
    <a:masterClrMapping/>
  </p:clrMapOvr>
  <mc:AlternateContent xmlns:mc="http://schemas.openxmlformats.org/markup-compatibility/2006" xmlns:p14="http://schemas.microsoft.com/office/powerpoint/2010/main">
    <mc:Choice Requires="p14">
      <p:transition spd="slow" p14:dur="2000" advTm="29590"/>
    </mc:Choice>
    <mc:Fallback xmlns="">
      <p:transition spd="slow" advTm="29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8"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9"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60"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61"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62"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63"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64"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65"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66"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67"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8"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9"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71" name="Group 70">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72"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73"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74"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75"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76"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77"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8"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9"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80"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81"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82"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83"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85" name="Rectangle 84">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7"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89" name="Rectangle 88">
            <a:extLst>
              <a:ext uri="{FF2B5EF4-FFF2-40B4-BE49-F238E27FC236}">
                <a16:creationId xmlns:a16="http://schemas.microsoft.com/office/drawing/2014/main" id="{25F129D9-8F3D-4302-AB5D-DE987A6B1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Rectangle 90">
            <a:extLst>
              <a:ext uri="{FF2B5EF4-FFF2-40B4-BE49-F238E27FC236}">
                <a16:creationId xmlns:a16="http://schemas.microsoft.com/office/drawing/2014/main" id="{1F4A57F6-BEF1-4CA6-A0F1-3A01F6AB4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4F3656"/>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6C2A3D7-5AB6-4766-B3E1-8979BD198E76}"/>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dirty="0">
                <a:solidFill>
                  <a:srgbClr val="FEFFFF"/>
                </a:solidFill>
              </a:rPr>
              <a:t>Training topic suggestions from your own SWP3</a:t>
            </a:r>
          </a:p>
        </p:txBody>
      </p:sp>
      <p:sp>
        <p:nvSpPr>
          <p:cNvPr id="93" name="Freeform 5">
            <a:extLst>
              <a:ext uri="{FF2B5EF4-FFF2-40B4-BE49-F238E27FC236}">
                <a16:creationId xmlns:a16="http://schemas.microsoft.com/office/drawing/2014/main" id="{E3336A73-1C9B-4BAA-A893-AD3C79E66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35AE9D9C-4FB8-4679-90C5-6BBFABE398BC}"/>
              </a:ext>
            </a:extLst>
          </p:cNvPr>
          <p:cNvSpPr txBox="1"/>
          <p:nvPr/>
        </p:nvSpPr>
        <p:spPr>
          <a:xfrm>
            <a:off x="75491" y="5052241"/>
            <a:ext cx="4662097" cy="1122320"/>
          </a:xfrm>
          <a:prstGeom prst="rect">
            <a:avLst/>
          </a:prstGeom>
        </p:spPr>
        <p:txBody>
          <a:bodyPr vert="horz" lIns="91440" tIns="45720" rIns="91440" bIns="45720" rtlCol="0" anchor="ctr">
            <a:normAutofit/>
          </a:bodyPr>
          <a:lstStyle/>
          <a:p>
            <a:pPr>
              <a:lnSpc>
                <a:spcPct val="90000"/>
              </a:lnSpc>
              <a:spcBef>
                <a:spcPts val="1000"/>
              </a:spcBef>
              <a:buClr>
                <a:schemeClr val="accent1"/>
              </a:buClr>
            </a:pPr>
            <a:r>
              <a:rPr lang="en-US" sz="1500" dirty="0">
                <a:solidFill>
                  <a:srgbClr val="FEFFFF"/>
                </a:solidFill>
              </a:rPr>
              <a:t>An older version of this guide is available on previous workshop CDs.  Ask your inspector for an updated copy.</a:t>
            </a:r>
          </a:p>
          <a:p>
            <a:pPr>
              <a:lnSpc>
                <a:spcPct val="90000"/>
              </a:lnSpc>
              <a:spcBef>
                <a:spcPts val="1000"/>
              </a:spcBef>
              <a:buClr>
                <a:schemeClr val="accent1"/>
              </a:buClr>
            </a:pPr>
            <a:endParaRPr lang="en-US" sz="1200" dirty="0">
              <a:solidFill>
                <a:srgbClr val="FEFFFF"/>
              </a:solidFill>
            </a:endParaRPr>
          </a:p>
        </p:txBody>
      </p:sp>
      <p:pic>
        <p:nvPicPr>
          <p:cNvPr id="3" name="Picture 2">
            <a:extLst>
              <a:ext uri="{FF2B5EF4-FFF2-40B4-BE49-F238E27FC236}">
                <a16:creationId xmlns:a16="http://schemas.microsoft.com/office/drawing/2014/main" id="{EFBF92D9-B1AB-40C7-B49B-296B4FA3501A}"/>
              </a:ext>
            </a:extLst>
          </p:cNvPr>
          <p:cNvPicPr>
            <a:picLocks noChangeAspect="1"/>
          </p:cNvPicPr>
          <p:nvPr/>
        </p:nvPicPr>
        <p:blipFill>
          <a:blip r:embed="rId5"/>
          <a:stretch>
            <a:fillRect/>
          </a:stretch>
        </p:blipFill>
        <p:spPr>
          <a:xfrm>
            <a:off x="6745945" y="21453"/>
            <a:ext cx="5443008" cy="6803763"/>
          </a:xfrm>
          <a:prstGeom prst="rect">
            <a:avLst/>
          </a:prstGeom>
        </p:spPr>
      </p:pic>
      <p:pic>
        <p:nvPicPr>
          <p:cNvPr id="21" name="Audio 20">
            <a:hlinkClick r:id="" action="ppaction://media"/>
            <a:extLst>
              <a:ext uri="{FF2B5EF4-FFF2-40B4-BE49-F238E27FC236}">
                <a16:creationId xmlns:a16="http://schemas.microsoft.com/office/drawing/2014/main" id="{9674561B-5EB7-45CF-914B-B089E9D684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5704639"/>
      </p:ext>
    </p:extLst>
  </p:cSld>
  <p:clrMapOvr>
    <a:masterClrMapping/>
  </p:clrMapOvr>
  <mc:AlternateContent xmlns:mc="http://schemas.openxmlformats.org/markup-compatibility/2006" xmlns:p14="http://schemas.microsoft.com/office/powerpoint/2010/main">
    <mc:Choice Requires="p14">
      <p:transition spd="slow" p14:dur="2000" advTm="43895"/>
    </mc:Choice>
    <mc:Fallback xmlns="">
      <p:transition spd="slow" advTm="4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24187-DCDD-45CD-B6EF-96B724A75161}"/>
              </a:ext>
            </a:extLst>
          </p:cNvPr>
          <p:cNvSpPr>
            <a:spLocks noGrp="1"/>
          </p:cNvSpPr>
          <p:nvPr>
            <p:ph type="title"/>
          </p:nvPr>
        </p:nvSpPr>
        <p:spPr/>
        <p:txBody>
          <a:bodyPr/>
          <a:lstStyle/>
          <a:p>
            <a:r>
              <a:rPr lang="en-US"/>
              <a:t>What are ‘Qualified Personnel’</a:t>
            </a:r>
            <a:endParaRPr lang="en-US" dirty="0"/>
          </a:p>
        </p:txBody>
      </p:sp>
      <p:sp>
        <p:nvSpPr>
          <p:cNvPr id="3" name="Text Placeholder 2">
            <a:extLst>
              <a:ext uri="{FF2B5EF4-FFF2-40B4-BE49-F238E27FC236}">
                <a16:creationId xmlns:a16="http://schemas.microsoft.com/office/drawing/2014/main" id="{E8E29A7F-61E0-40DC-9F95-2169D9008F32}"/>
              </a:ext>
            </a:extLst>
          </p:cNvPr>
          <p:cNvSpPr>
            <a:spLocks noGrp="1"/>
          </p:cNvSpPr>
          <p:nvPr>
            <p:ph type="body" idx="1"/>
          </p:nvPr>
        </p:nvSpPr>
        <p:spPr/>
        <p:txBody>
          <a:bodyPr/>
          <a:lstStyle/>
          <a:p>
            <a:r>
              <a:rPr lang="en-US"/>
              <a:t>And why do we need them?</a:t>
            </a:r>
            <a:endParaRPr lang="en-US" dirty="0"/>
          </a:p>
        </p:txBody>
      </p:sp>
      <p:pic>
        <p:nvPicPr>
          <p:cNvPr id="6" name="Picture 5">
            <a:extLst>
              <a:ext uri="{FF2B5EF4-FFF2-40B4-BE49-F238E27FC236}">
                <a16:creationId xmlns:a16="http://schemas.microsoft.com/office/drawing/2014/main" id="{94A6507B-399A-45EF-8CCE-E93687AECD53}"/>
              </a:ext>
            </a:extLst>
          </p:cNvPr>
          <p:cNvPicPr>
            <a:picLocks noChangeAspect="1"/>
          </p:cNvPicPr>
          <p:nvPr/>
        </p:nvPicPr>
        <p:blipFill>
          <a:blip r:embed="rId5"/>
          <a:stretch>
            <a:fillRect/>
          </a:stretch>
        </p:blipFill>
        <p:spPr>
          <a:xfrm>
            <a:off x="6965214" y="4187898"/>
            <a:ext cx="3394269" cy="2213654"/>
          </a:xfrm>
          <a:prstGeom prst="rect">
            <a:avLst/>
          </a:prstGeom>
        </p:spPr>
      </p:pic>
      <p:pic>
        <p:nvPicPr>
          <p:cNvPr id="4" name="Audio 3">
            <a:hlinkClick r:id="" action="ppaction://media"/>
            <a:extLst>
              <a:ext uri="{FF2B5EF4-FFF2-40B4-BE49-F238E27FC236}">
                <a16:creationId xmlns:a16="http://schemas.microsoft.com/office/drawing/2014/main" id="{28B9E605-D441-4DD7-B14D-F1EA1A6750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7501755"/>
      </p:ext>
    </p:extLst>
  </p:cSld>
  <p:clrMapOvr>
    <a:masterClrMapping/>
  </p:clrMapOvr>
  <mc:AlternateContent xmlns:mc="http://schemas.openxmlformats.org/markup-compatibility/2006" xmlns:p14="http://schemas.microsoft.com/office/powerpoint/2010/main">
    <mc:Choice Requires="p14">
      <p:transition spd="slow" p14:dur="2000" advTm="5922"/>
    </mc:Choice>
    <mc:Fallback xmlns="">
      <p:transition spd="slow" advTm="5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B8C4B-B150-4DE6-B349-8BAAD80C187A}"/>
              </a:ext>
            </a:extLst>
          </p:cNvPr>
          <p:cNvSpPr>
            <a:spLocks noGrp="1"/>
          </p:cNvSpPr>
          <p:nvPr>
            <p:ph type="title"/>
          </p:nvPr>
        </p:nvSpPr>
        <p:spPr/>
        <p:txBody>
          <a:bodyPr/>
          <a:lstStyle/>
          <a:p>
            <a:r>
              <a:rPr lang="en-US"/>
              <a:t>OKC Industrial Storm Water, </a:t>
            </a:r>
            <a:br>
              <a:rPr lang="en-US"/>
            </a:br>
            <a:r>
              <a:rPr lang="en-US"/>
              <a:t>Free Training Offered:</a:t>
            </a:r>
            <a:endParaRPr lang="en-US" dirty="0"/>
          </a:p>
        </p:txBody>
      </p:sp>
      <p:sp>
        <p:nvSpPr>
          <p:cNvPr id="3" name="Content Placeholder 2">
            <a:extLst>
              <a:ext uri="{FF2B5EF4-FFF2-40B4-BE49-F238E27FC236}">
                <a16:creationId xmlns:a16="http://schemas.microsoft.com/office/drawing/2014/main" id="{7E216A2C-5170-42C2-B078-B02D5F5196B2}"/>
              </a:ext>
            </a:extLst>
          </p:cNvPr>
          <p:cNvSpPr>
            <a:spLocks noGrp="1"/>
          </p:cNvSpPr>
          <p:nvPr>
            <p:ph idx="1"/>
          </p:nvPr>
        </p:nvSpPr>
        <p:spPr>
          <a:xfrm>
            <a:off x="2589212" y="2133600"/>
            <a:ext cx="8915400" cy="4550664"/>
          </a:xfrm>
        </p:spPr>
        <p:txBody>
          <a:bodyPr>
            <a:normAutofit fontScale="92500"/>
          </a:bodyPr>
          <a:lstStyle/>
          <a:p>
            <a:r>
              <a:rPr lang="en-US" dirty="0"/>
              <a:t>Annual workshop event, two sessions offered, typically in May</a:t>
            </a:r>
          </a:p>
          <a:p>
            <a:pPr lvl="1"/>
            <a:r>
              <a:rPr lang="en-US" dirty="0"/>
              <a:t>Live event, many subjects covered by OKC SWQ Staff</a:t>
            </a:r>
          </a:p>
          <a:p>
            <a:pPr lvl="1"/>
            <a:r>
              <a:rPr lang="en-US" dirty="0"/>
              <a:t>Guest speakers</a:t>
            </a:r>
          </a:p>
          <a:p>
            <a:pPr lvl="1"/>
            <a:r>
              <a:rPr lang="en-US" dirty="0"/>
              <a:t>Vendors, networking opportunities</a:t>
            </a:r>
          </a:p>
          <a:p>
            <a:r>
              <a:rPr lang="en-US" dirty="0"/>
              <a:t>Quarterly webinars</a:t>
            </a:r>
          </a:p>
          <a:p>
            <a:pPr lvl="1"/>
            <a:r>
              <a:rPr lang="en-US" dirty="0"/>
              <a:t>New program starting in 2020</a:t>
            </a:r>
          </a:p>
          <a:p>
            <a:pPr lvl="1"/>
            <a:r>
              <a:rPr lang="en-US" dirty="0">
                <a:hlinkClick r:id="rId5"/>
              </a:rPr>
              <a:t>www.okc.gov/SWQ</a:t>
            </a:r>
            <a:r>
              <a:rPr lang="en-US" dirty="0"/>
              <a:t> for playback of previously recorded webinars (including this one)</a:t>
            </a:r>
          </a:p>
          <a:p>
            <a:r>
              <a:rPr lang="en-US" dirty="0"/>
              <a:t>Quarterly Lunch-n-Learn events</a:t>
            </a:r>
          </a:p>
          <a:p>
            <a:pPr lvl="1"/>
            <a:r>
              <a:rPr lang="en-US" dirty="0"/>
              <a:t>New program starting in 2020</a:t>
            </a:r>
          </a:p>
          <a:p>
            <a:pPr lvl="1"/>
            <a:r>
              <a:rPr lang="en-US" dirty="0"/>
              <a:t>Vendor-sponsored, learn what products and services local vendors can provide to help keep your facility in compliance with SWQ rules and regulations</a:t>
            </a:r>
          </a:p>
          <a:p>
            <a:r>
              <a:rPr lang="en-US" dirty="0">
                <a:highlight>
                  <a:srgbClr val="FFFF00"/>
                </a:highlight>
              </a:rPr>
              <a:t>Be sure you’re on our email list in order to receive registration information for these training opportunities!</a:t>
            </a:r>
          </a:p>
          <a:p>
            <a:endParaRPr lang="en-US" dirty="0"/>
          </a:p>
        </p:txBody>
      </p:sp>
      <p:pic>
        <p:nvPicPr>
          <p:cNvPr id="4" name="Picture 3">
            <a:extLst>
              <a:ext uri="{FF2B5EF4-FFF2-40B4-BE49-F238E27FC236}">
                <a16:creationId xmlns:a16="http://schemas.microsoft.com/office/drawing/2014/main" id="{7ECC7E4B-82EA-4662-BC81-96B4825E1EC5}"/>
              </a:ext>
            </a:extLst>
          </p:cNvPr>
          <p:cNvPicPr>
            <a:picLocks noChangeAspect="1"/>
          </p:cNvPicPr>
          <p:nvPr/>
        </p:nvPicPr>
        <p:blipFill>
          <a:blip r:embed="rId6"/>
          <a:stretch>
            <a:fillRect/>
          </a:stretch>
        </p:blipFill>
        <p:spPr>
          <a:xfrm>
            <a:off x="8798312" y="353600"/>
            <a:ext cx="3393688" cy="1551400"/>
          </a:xfrm>
          <a:prstGeom prst="rect">
            <a:avLst/>
          </a:prstGeom>
        </p:spPr>
      </p:pic>
      <p:pic>
        <p:nvPicPr>
          <p:cNvPr id="28" name="Audio 27">
            <a:hlinkClick r:id="" action="ppaction://media"/>
            <a:extLst>
              <a:ext uri="{FF2B5EF4-FFF2-40B4-BE49-F238E27FC236}">
                <a16:creationId xmlns:a16="http://schemas.microsoft.com/office/drawing/2014/main" id="{7A6398AD-6292-420F-A3E4-7E9E046FA2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2546167"/>
      </p:ext>
    </p:extLst>
  </p:cSld>
  <p:clrMapOvr>
    <a:masterClrMapping/>
  </p:clrMapOvr>
  <mc:AlternateContent xmlns:mc="http://schemas.openxmlformats.org/markup-compatibility/2006" xmlns:p14="http://schemas.microsoft.com/office/powerpoint/2010/main">
    <mc:Choice Requires="p14">
      <p:transition spd="slow" p14:dur="2000" advTm="59170"/>
    </mc:Choice>
    <mc:Fallback xmlns="">
      <p:transition spd="slow" advTm="5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1ADB-D996-41FB-A911-9471CFECF10E}"/>
              </a:ext>
            </a:extLst>
          </p:cNvPr>
          <p:cNvSpPr>
            <a:spLocks noGrp="1"/>
          </p:cNvSpPr>
          <p:nvPr>
            <p:ph type="title"/>
          </p:nvPr>
        </p:nvSpPr>
        <p:spPr/>
        <p:txBody>
          <a:bodyPr/>
          <a:lstStyle/>
          <a:p>
            <a:r>
              <a:rPr lang="en-US" dirty="0"/>
              <a:t>Local entities providing Storm Water employee training*</a:t>
            </a:r>
          </a:p>
        </p:txBody>
      </p:sp>
      <p:sp>
        <p:nvSpPr>
          <p:cNvPr id="3" name="Content Placeholder 2">
            <a:extLst>
              <a:ext uri="{FF2B5EF4-FFF2-40B4-BE49-F238E27FC236}">
                <a16:creationId xmlns:a16="http://schemas.microsoft.com/office/drawing/2014/main" id="{933D258A-50C9-48EE-B1A5-C7578C23525B}"/>
              </a:ext>
            </a:extLst>
          </p:cNvPr>
          <p:cNvSpPr>
            <a:spLocks noGrp="1"/>
          </p:cNvSpPr>
          <p:nvPr>
            <p:ph idx="1"/>
          </p:nvPr>
        </p:nvSpPr>
        <p:spPr>
          <a:xfrm>
            <a:off x="2589212" y="2133600"/>
            <a:ext cx="8915400" cy="4724400"/>
          </a:xfrm>
        </p:spPr>
        <p:txBody>
          <a:bodyPr/>
          <a:lstStyle/>
          <a:p>
            <a:r>
              <a:rPr lang="en-US" dirty="0"/>
              <a:t>Oklahoma Water Survey, University of Oklahoma</a:t>
            </a:r>
          </a:p>
          <a:p>
            <a:pPr lvl="1"/>
            <a:r>
              <a:rPr lang="en-US" dirty="0">
                <a:hlinkClick r:id="rId5"/>
              </a:rPr>
              <a:t>www.ou.edu/okh2o</a:t>
            </a:r>
            <a:endParaRPr lang="en-US" dirty="0"/>
          </a:p>
          <a:p>
            <a:pPr lvl="1"/>
            <a:r>
              <a:rPr lang="en-US" dirty="0"/>
              <a:t>Workshops and training available</a:t>
            </a:r>
          </a:p>
          <a:p>
            <a:pPr lvl="1"/>
            <a:r>
              <a:rPr lang="en-US" dirty="0"/>
              <a:t>Email: </a:t>
            </a:r>
            <a:r>
              <a:rPr lang="en-US" dirty="0">
                <a:hlinkClick r:id="rId6"/>
              </a:rPr>
              <a:t>outreach@OKH2O.org</a:t>
            </a:r>
            <a:r>
              <a:rPr lang="en-US" dirty="0"/>
              <a:t> for more information</a:t>
            </a:r>
          </a:p>
          <a:p>
            <a:r>
              <a:rPr lang="en-US" dirty="0"/>
              <a:t>Francis Tuttle Business &amp; Industry Services</a:t>
            </a:r>
          </a:p>
          <a:p>
            <a:pPr lvl="1"/>
            <a:r>
              <a:rPr lang="en-US" dirty="0"/>
              <a:t>Safety Awareness Training Topics include: “Stormwater Runoff”</a:t>
            </a:r>
          </a:p>
          <a:p>
            <a:pPr lvl="1"/>
            <a:r>
              <a:rPr lang="en-US" dirty="0"/>
              <a:t>Contact Robert Aldridge at 405.717.4761 for more information</a:t>
            </a:r>
          </a:p>
          <a:p>
            <a:r>
              <a:rPr lang="en-US" dirty="0"/>
              <a:t>Check with other local colleges/universities to see what they offer</a:t>
            </a:r>
          </a:p>
          <a:p>
            <a:r>
              <a:rPr lang="en-US" dirty="0"/>
              <a:t>Environmental Consulting Firms may also provide training</a:t>
            </a:r>
          </a:p>
          <a:p>
            <a:endParaRPr lang="en-US" dirty="0"/>
          </a:p>
          <a:p>
            <a:pPr marL="0" indent="0">
              <a:buNone/>
            </a:pPr>
            <a:r>
              <a:rPr lang="en-US" dirty="0"/>
              <a:t>*Not a recommendation to utilize any specific vendors/products.</a:t>
            </a:r>
          </a:p>
          <a:p>
            <a:endParaRPr lang="en-US" dirty="0"/>
          </a:p>
        </p:txBody>
      </p:sp>
      <p:pic>
        <p:nvPicPr>
          <p:cNvPr id="4" name="Picture 3">
            <a:extLst>
              <a:ext uri="{FF2B5EF4-FFF2-40B4-BE49-F238E27FC236}">
                <a16:creationId xmlns:a16="http://schemas.microsoft.com/office/drawing/2014/main" id="{D8B9D089-5A31-4432-B42E-BD79CDEEE11E}"/>
              </a:ext>
            </a:extLst>
          </p:cNvPr>
          <p:cNvPicPr>
            <a:picLocks noChangeAspect="1"/>
          </p:cNvPicPr>
          <p:nvPr/>
        </p:nvPicPr>
        <p:blipFill>
          <a:blip r:embed="rId7"/>
          <a:stretch>
            <a:fillRect/>
          </a:stretch>
        </p:blipFill>
        <p:spPr>
          <a:xfrm>
            <a:off x="8976732" y="2250437"/>
            <a:ext cx="2771426" cy="1376961"/>
          </a:xfrm>
          <a:prstGeom prst="rect">
            <a:avLst/>
          </a:prstGeom>
        </p:spPr>
      </p:pic>
      <p:pic>
        <p:nvPicPr>
          <p:cNvPr id="5" name="Audio 4">
            <a:hlinkClick r:id="" action="ppaction://media"/>
            <a:extLst>
              <a:ext uri="{FF2B5EF4-FFF2-40B4-BE49-F238E27FC236}">
                <a16:creationId xmlns:a16="http://schemas.microsoft.com/office/drawing/2014/main" id="{44116BC9-097F-493A-80C3-C566C90B96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0669685"/>
      </p:ext>
    </p:extLst>
  </p:cSld>
  <p:clrMapOvr>
    <a:masterClrMapping/>
  </p:clrMapOvr>
  <mc:AlternateContent xmlns:mc="http://schemas.openxmlformats.org/markup-compatibility/2006" xmlns:p14="http://schemas.microsoft.com/office/powerpoint/2010/main">
    <mc:Choice Requires="p14">
      <p:transition spd="slow" p14:dur="2000" advTm="16133"/>
    </mc:Choice>
    <mc:Fallback xmlns="">
      <p:transition spd="slow" advTm="16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79DAF-A2F0-4B89-AA44-29E9059EC642}"/>
              </a:ext>
            </a:extLst>
          </p:cNvPr>
          <p:cNvSpPr>
            <a:spLocks noGrp="1"/>
          </p:cNvSpPr>
          <p:nvPr>
            <p:ph type="title"/>
          </p:nvPr>
        </p:nvSpPr>
        <p:spPr/>
        <p:txBody>
          <a:bodyPr/>
          <a:lstStyle/>
          <a:p>
            <a:r>
              <a:rPr lang="en-US"/>
              <a:t>One of the BEST resources: Our Team!</a:t>
            </a:r>
            <a:endParaRPr lang="en-US" dirty="0"/>
          </a:p>
        </p:txBody>
      </p:sp>
      <p:sp>
        <p:nvSpPr>
          <p:cNvPr id="3" name="Content Placeholder 2">
            <a:extLst>
              <a:ext uri="{FF2B5EF4-FFF2-40B4-BE49-F238E27FC236}">
                <a16:creationId xmlns:a16="http://schemas.microsoft.com/office/drawing/2014/main" id="{C69DC3AA-7DC7-4A06-9B17-71491422532D}"/>
              </a:ext>
            </a:extLst>
          </p:cNvPr>
          <p:cNvSpPr>
            <a:spLocks noGrp="1"/>
          </p:cNvSpPr>
          <p:nvPr>
            <p:ph idx="1"/>
          </p:nvPr>
        </p:nvSpPr>
        <p:spPr/>
        <p:txBody>
          <a:bodyPr/>
          <a:lstStyle/>
          <a:p>
            <a:r>
              <a:rPr lang="en-US" dirty="0"/>
              <a:t>Be sure to get with our local storm water quality staff to match your needs with our resources and experience!</a:t>
            </a:r>
          </a:p>
          <a:p>
            <a:pPr lvl="1"/>
            <a:r>
              <a:rPr lang="en-US" dirty="0"/>
              <a:t>Call 405-297-1774 (main office)</a:t>
            </a:r>
          </a:p>
          <a:p>
            <a:pPr lvl="1"/>
            <a:r>
              <a:rPr lang="en-US" dirty="0">
                <a:hlinkClick r:id="rId5"/>
              </a:rPr>
              <a:t>www.okc.gov/SWQ</a:t>
            </a:r>
            <a:r>
              <a:rPr lang="en-US" dirty="0"/>
              <a:t> for additional contacts and information</a:t>
            </a:r>
          </a:p>
          <a:p>
            <a:r>
              <a:rPr lang="en-US" dirty="0"/>
              <a:t>Your inspector can provide mini training sessions, and/or provide guidance in the development of your own training program.</a:t>
            </a:r>
          </a:p>
          <a:p>
            <a:r>
              <a:rPr lang="en-US" dirty="0"/>
              <a:t>The Industrial Section Supervisor and Storm Water Community Relations Coordinator are also available to provide training and participate in your Earth Day events or employee fairs.</a:t>
            </a:r>
          </a:p>
          <a:p>
            <a:endParaRPr lang="en-US" dirty="0"/>
          </a:p>
        </p:txBody>
      </p:sp>
      <p:pic>
        <p:nvPicPr>
          <p:cNvPr id="4" name="Audio 3">
            <a:hlinkClick r:id="" action="ppaction://media"/>
            <a:extLst>
              <a:ext uri="{FF2B5EF4-FFF2-40B4-BE49-F238E27FC236}">
                <a16:creationId xmlns:a16="http://schemas.microsoft.com/office/drawing/2014/main" id="{90CCB984-87A3-4735-B093-5A96669217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3992203"/>
      </p:ext>
    </p:extLst>
  </p:cSld>
  <p:clrMapOvr>
    <a:masterClrMapping/>
  </p:clrMapOvr>
  <mc:AlternateContent xmlns:mc="http://schemas.openxmlformats.org/markup-compatibility/2006" xmlns:p14="http://schemas.microsoft.com/office/powerpoint/2010/main">
    <mc:Choice Requires="p14">
      <p:transition spd="slow" p14:dur="2000" advTm="24850"/>
    </mc:Choice>
    <mc:Fallback xmlns="">
      <p:transition spd="slow" advTm="24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C0DD-5C73-44E3-8B2D-0F30EEF38FA3}"/>
              </a:ext>
            </a:extLst>
          </p:cNvPr>
          <p:cNvSpPr>
            <a:spLocks noGrp="1"/>
          </p:cNvSpPr>
          <p:nvPr>
            <p:ph type="title"/>
          </p:nvPr>
        </p:nvSpPr>
        <p:spPr/>
        <p:txBody>
          <a:bodyPr/>
          <a:lstStyle/>
          <a:p>
            <a:r>
              <a:rPr lang="en-US" dirty="0"/>
              <a:t>OKC Industrial Storm Water Inspector tips on training:</a:t>
            </a:r>
          </a:p>
        </p:txBody>
      </p:sp>
      <p:sp>
        <p:nvSpPr>
          <p:cNvPr id="3" name="Content Placeholder 2">
            <a:extLst>
              <a:ext uri="{FF2B5EF4-FFF2-40B4-BE49-F238E27FC236}">
                <a16:creationId xmlns:a16="http://schemas.microsoft.com/office/drawing/2014/main" id="{7BC5FC4E-91BC-4EE0-A194-08F472F3D2A1}"/>
              </a:ext>
            </a:extLst>
          </p:cNvPr>
          <p:cNvSpPr>
            <a:spLocks noGrp="1"/>
          </p:cNvSpPr>
          <p:nvPr>
            <p:ph idx="1"/>
          </p:nvPr>
        </p:nvSpPr>
        <p:spPr>
          <a:xfrm>
            <a:off x="2589212" y="2133600"/>
            <a:ext cx="8915400" cy="4100290"/>
          </a:xfrm>
        </p:spPr>
        <p:txBody>
          <a:bodyPr>
            <a:normAutofit lnSpcReduction="10000"/>
          </a:bodyPr>
          <a:lstStyle/>
          <a:p>
            <a:r>
              <a:rPr lang="en-US" dirty="0"/>
              <a:t>Look through your site’s Storm Water Pollution Prevention Plan (SWP3), there’s plenty of material to cover in there!</a:t>
            </a:r>
          </a:p>
          <a:p>
            <a:r>
              <a:rPr lang="en-US" dirty="0"/>
              <a:t>Site-specific Best Management Practices</a:t>
            </a:r>
          </a:p>
          <a:p>
            <a:r>
              <a:rPr lang="en-US" dirty="0"/>
              <a:t>Emergency spill procedures and spill kit locations</a:t>
            </a:r>
          </a:p>
          <a:p>
            <a:r>
              <a:rPr lang="en-US" dirty="0"/>
              <a:t>Process water (industrial wastewater) vs. Storm Water</a:t>
            </a:r>
          </a:p>
          <a:p>
            <a:r>
              <a:rPr lang="en-US" dirty="0"/>
              <a:t>Labeling containers stored outdoors, to quickly ID in case of spill or leak</a:t>
            </a:r>
          </a:p>
          <a:p>
            <a:r>
              <a:rPr lang="en-US" dirty="0"/>
              <a:t>Good Housekeeping &amp; routine trash pickup, including along fence lines</a:t>
            </a:r>
          </a:p>
          <a:p>
            <a:r>
              <a:rPr lang="en-US" dirty="0"/>
              <a:t>Chemical storage areas: covered/sealed and inspected regularly</a:t>
            </a:r>
          </a:p>
          <a:p>
            <a:r>
              <a:rPr lang="en-US" dirty="0"/>
              <a:t>Don’t dump mop water outside</a:t>
            </a:r>
          </a:p>
          <a:p>
            <a:r>
              <a:rPr lang="en-US" dirty="0"/>
              <a:t>Don’t store batteries nor leaking equipment outside, where possible</a:t>
            </a:r>
          </a:p>
          <a:p>
            <a:r>
              <a:rPr lang="en-US" dirty="0"/>
              <a:t>Include training in your New Hire Orientation program</a:t>
            </a:r>
          </a:p>
        </p:txBody>
      </p:sp>
      <p:sp>
        <p:nvSpPr>
          <p:cNvPr id="4" name="TextBox 3">
            <a:extLst>
              <a:ext uri="{FF2B5EF4-FFF2-40B4-BE49-F238E27FC236}">
                <a16:creationId xmlns:a16="http://schemas.microsoft.com/office/drawing/2014/main" id="{87A400C8-3A79-4C90-A3C1-D54F45AAF8B9}"/>
              </a:ext>
            </a:extLst>
          </p:cNvPr>
          <p:cNvSpPr txBox="1"/>
          <p:nvPr/>
        </p:nvSpPr>
        <p:spPr>
          <a:xfrm>
            <a:off x="1632858" y="6093158"/>
            <a:ext cx="10559142" cy="738664"/>
          </a:xfrm>
          <a:prstGeom prst="rect">
            <a:avLst/>
          </a:prstGeom>
          <a:noFill/>
        </p:spPr>
        <p:txBody>
          <a:bodyPr wrap="square" rtlCol="0">
            <a:spAutoFit/>
          </a:bodyPr>
          <a:lstStyle/>
          <a:p>
            <a:pPr algn="ctr"/>
            <a:r>
              <a:rPr lang="en-US" sz="1200" dirty="0"/>
              <a:t>*Some of these suggestions can have certain exceptions, based on circumstances at the time of inspection. </a:t>
            </a:r>
          </a:p>
          <a:p>
            <a:pPr algn="ctr"/>
            <a:r>
              <a:rPr lang="en-US" sz="1200" dirty="0"/>
              <a:t>Do what works for your site to prevent polluted storm water runoff!</a:t>
            </a:r>
          </a:p>
          <a:p>
            <a:endParaRPr lang="en-US" dirty="0"/>
          </a:p>
        </p:txBody>
      </p:sp>
      <p:pic>
        <p:nvPicPr>
          <p:cNvPr id="9" name="Audio 8">
            <a:hlinkClick r:id="" action="ppaction://media"/>
            <a:extLst>
              <a:ext uri="{FF2B5EF4-FFF2-40B4-BE49-F238E27FC236}">
                <a16:creationId xmlns:a16="http://schemas.microsoft.com/office/drawing/2014/main" id="{07E5701F-138F-4FC5-BC48-CA96F50363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531950"/>
      </p:ext>
    </p:extLst>
  </p:cSld>
  <p:clrMapOvr>
    <a:masterClrMapping/>
  </p:clrMapOvr>
  <mc:AlternateContent xmlns:mc="http://schemas.openxmlformats.org/markup-compatibility/2006" xmlns:p14="http://schemas.microsoft.com/office/powerpoint/2010/main">
    <mc:Choice Requires="p14">
      <p:transition spd="slow" p14:dur="2000" advTm="60908"/>
    </mc:Choice>
    <mc:Fallback xmlns="">
      <p:transition spd="slow" advTm="60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9F8B-B81B-48F0-9217-5634C18045BD}"/>
              </a:ext>
            </a:extLst>
          </p:cNvPr>
          <p:cNvSpPr>
            <a:spLocks noGrp="1"/>
          </p:cNvSpPr>
          <p:nvPr>
            <p:ph type="title"/>
          </p:nvPr>
        </p:nvSpPr>
        <p:spPr/>
        <p:txBody>
          <a:bodyPr/>
          <a:lstStyle/>
          <a:p>
            <a:r>
              <a:rPr lang="en-US" dirty="0"/>
              <a:t>OKC Industrial Storm Water Inspector tips on training:</a:t>
            </a:r>
          </a:p>
        </p:txBody>
      </p:sp>
      <p:sp>
        <p:nvSpPr>
          <p:cNvPr id="3" name="Content Placeholder 2">
            <a:extLst>
              <a:ext uri="{FF2B5EF4-FFF2-40B4-BE49-F238E27FC236}">
                <a16:creationId xmlns:a16="http://schemas.microsoft.com/office/drawing/2014/main" id="{BA7708FA-EABD-407B-8AD0-87A6756EF4D8}"/>
              </a:ext>
            </a:extLst>
          </p:cNvPr>
          <p:cNvSpPr>
            <a:spLocks noGrp="1"/>
          </p:cNvSpPr>
          <p:nvPr>
            <p:ph idx="1"/>
          </p:nvPr>
        </p:nvSpPr>
        <p:spPr>
          <a:xfrm>
            <a:off x="2589212" y="2133600"/>
            <a:ext cx="8915400" cy="4477512"/>
          </a:xfrm>
        </p:spPr>
        <p:txBody>
          <a:bodyPr>
            <a:normAutofit/>
          </a:bodyPr>
          <a:lstStyle/>
          <a:p>
            <a:r>
              <a:rPr lang="en-US" dirty="0"/>
              <a:t>What format?</a:t>
            </a:r>
          </a:p>
          <a:p>
            <a:pPr lvl="1"/>
            <a:r>
              <a:rPr lang="en-US" u="sng" dirty="0"/>
              <a:t>No required format</a:t>
            </a:r>
          </a:p>
          <a:p>
            <a:pPr lvl="2"/>
            <a:r>
              <a:rPr lang="en-US" dirty="0"/>
              <a:t>Tailgate meeting</a:t>
            </a:r>
          </a:p>
          <a:p>
            <a:pPr lvl="2"/>
            <a:r>
              <a:rPr lang="en-US" dirty="0"/>
              <a:t>In-house generated presentation</a:t>
            </a:r>
          </a:p>
          <a:p>
            <a:pPr lvl="2"/>
            <a:r>
              <a:rPr lang="en-US" dirty="0"/>
              <a:t>Utilize resources/presentations from Workshop CD/OKC Website</a:t>
            </a:r>
          </a:p>
          <a:p>
            <a:r>
              <a:rPr lang="en-US" dirty="0"/>
              <a:t>How long?</a:t>
            </a:r>
          </a:p>
          <a:p>
            <a:pPr lvl="1"/>
            <a:r>
              <a:rPr lang="en-US" u="sng" dirty="0"/>
              <a:t>No required length</a:t>
            </a:r>
          </a:p>
          <a:p>
            <a:pPr lvl="2"/>
            <a:r>
              <a:rPr lang="en-US" dirty="0"/>
              <a:t>As long as it takes to convey your message</a:t>
            </a:r>
          </a:p>
          <a:p>
            <a:r>
              <a:rPr lang="en-US" dirty="0"/>
              <a:t>Who do we train?</a:t>
            </a:r>
          </a:p>
          <a:p>
            <a:pPr lvl="1"/>
            <a:r>
              <a:rPr lang="en-US" dirty="0"/>
              <a:t>Anyone who works outside or could observe a potential storm water concern</a:t>
            </a:r>
          </a:p>
          <a:p>
            <a:pPr lvl="1"/>
            <a:r>
              <a:rPr lang="en-US" dirty="0"/>
              <a:t>“Everyone” can learn spill reporting procedures &amp; litter prevention</a:t>
            </a:r>
          </a:p>
          <a:p>
            <a:r>
              <a:rPr lang="en-US" dirty="0"/>
              <a:t>The main thing: </a:t>
            </a:r>
            <a:r>
              <a:rPr lang="en-US" u="sng" dirty="0"/>
              <a:t>DOCUMENTATION</a:t>
            </a:r>
            <a:r>
              <a:rPr lang="en-US" dirty="0"/>
              <a:t> of Storm Water related training</a:t>
            </a:r>
          </a:p>
        </p:txBody>
      </p:sp>
      <p:pic>
        <p:nvPicPr>
          <p:cNvPr id="12" name="Audio 11">
            <a:hlinkClick r:id="" action="ppaction://media"/>
            <a:extLst>
              <a:ext uri="{FF2B5EF4-FFF2-40B4-BE49-F238E27FC236}">
                <a16:creationId xmlns:a16="http://schemas.microsoft.com/office/drawing/2014/main" id="{F9626A28-240B-43F7-9896-11847AD4FA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2574696"/>
      </p:ext>
    </p:extLst>
  </p:cSld>
  <p:clrMapOvr>
    <a:masterClrMapping/>
  </p:clrMapOvr>
  <mc:AlternateContent xmlns:mc="http://schemas.openxmlformats.org/markup-compatibility/2006" xmlns:p14="http://schemas.microsoft.com/office/powerpoint/2010/main">
    <mc:Choice Requires="p14">
      <p:transition spd="slow" p14:dur="2000" advTm="76280"/>
    </mc:Choice>
    <mc:Fallback xmlns="">
      <p:transition spd="slow" advTm="76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4" descr="http://www.associationnews.com/anews/wp-content/uploads/2012/10/OklahomaCity_Skyline_River-Photo-Credit-Oklahoma-City-Convention-Visitors-Burea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507671" y="439674"/>
            <a:ext cx="10996940" cy="1790700"/>
          </a:xfrm>
          <a:prstGeom prst="rect">
            <a:avLst/>
          </a:prstGeom>
        </p:spPr>
        <p:txBody>
          <a:bodyPr vert="horz" anchor="ctr">
            <a:normAutofit fontScale="92500" lnSpcReduction="100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r"/>
            <a:r>
              <a:rPr lang="en-US" dirty="0">
                <a:solidFill>
                  <a:schemeClr val="accent1">
                    <a:lumMod val="20000"/>
                    <a:lumOff val="80000"/>
                  </a:schemeClr>
                </a:solidFill>
              </a:rPr>
              <a:t>For more information:</a:t>
            </a:r>
            <a:br>
              <a:rPr lang="en-US" dirty="0">
                <a:solidFill>
                  <a:schemeClr val="accent1">
                    <a:lumMod val="20000"/>
                    <a:lumOff val="80000"/>
                  </a:schemeClr>
                </a:solidFill>
              </a:rPr>
            </a:br>
            <a:r>
              <a:rPr lang="en-US" sz="3600" dirty="0">
                <a:solidFill>
                  <a:schemeClr val="accent1">
                    <a:lumMod val="20000"/>
                    <a:lumOff val="80000"/>
                  </a:schemeClr>
                </a:solidFill>
              </a:rPr>
              <a:t>www.okc.gov/SWQ</a:t>
            </a:r>
          </a:p>
          <a:p>
            <a:pPr algn="r"/>
            <a:r>
              <a:rPr lang="en-US" sz="2600" dirty="0">
                <a:solidFill>
                  <a:schemeClr val="accent1">
                    <a:lumMod val="20000"/>
                    <a:lumOff val="80000"/>
                  </a:schemeClr>
                </a:solidFill>
              </a:rPr>
              <a:t>www.deq.ok.gov</a:t>
            </a:r>
          </a:p>
          <a:p>
            <a:pPr algn="r"/>
            <a:r>
              <a:rPr lang="en-US" sz="2200" dirty="0">
                <a:solidFill>
                  <a:schemeClr val="accent1">
                    <a:lumMod val="20000"/>
                    <a:lumOff val="80000"/>
                  </a:schemeClr>
                </a:solidFill>
              </a:rPr>
              <a:t>www.epa.gov</a:t>
            </a:r>
          </a:p>
        </p:txBody>
      </p:sp>
      <p:pic>
        <p:nvPicPr>
          <p:cNvPr id="16" name="Audio 15">
            <a:hlinkClick r:id="" action="ppaction://media"/>
            <a:extLst>
              <a:ext uri="{FF2B5EF4-FFF2-40B4-BE49-F238E27FC236}">
                <a16:creationId xmlns:a16="http://schemas.microsoft.com/office/drawing/2014/main" id="{87CB61DC-F2DA-4E9D-95A8-1EBDE0E00C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7100091"/>
      </p:ext>
    </p:extLst>
  </p:cSld>
  <p:clrMapOvr>
    <a:masterClrMapping/>
  </p:clrMapOvr>
  <mc:AlternateContent xmlns:mc="http://schemas.openxmlformats.org/markup-compatibility/2006" xmlns:p14="http://schemas.microsoft.com/office/powerpoint/2010/main">
    <mc:Choice Requires="p14">
      <p:transition spd="slow" p14:dur="2000" advTm="12798"/>
    </mc:Choice>
    <mc:Fallback xmlns="">
      <p:transition spd="slow" advTm="1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4" descr="http://www.associationnews.com/anews/wp-content/uploads/2012/10/OklahomaCity_Skyline_River-Photo-Credit-Oklahoma-City-Convention-Visitors-Bure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507671" y="439674"/>
            <a:ext cx="10996940" cy="1790700"/>
          </a:xfrm>
          <a:prstGeom prst="rect">
            <a:avLst/>
          </a:prstGeom>
        </p:spPr>
        <p:txBody>
          <a:bodyPr vert="horz" anchor="ctr">
            <a:normAutofit fontScale="92500" lnSpcReduction="10000"/>
          </a:bodyPr>
          <a:lstStyle>
            <a:lvl1pPr algn="l" rtl="0" eaLnBrk="1" latinLnBrk="0" hangingPunct="1">
              <a:spcBef>
                <a:spcPct val="0"/>
              </a:spcBef>
              <a:buNone/>
              <a:defRPr kumimoji="0" sz="4400" kern="1200">
                <a:solidFill>
                  <a:schemeClr val="tx2"/>
                </a:solidFill>
                <a:latin typeface="+mj-lt"/>
                <a:ea typeface="+mj-ea"/>
                <a:cs typeface="+mj-cs"/>
              </a:defRPr>
            </a:lvl1pPr>
          </a:lstStyle>
          <a:p>
            <a:pPr algn="r"/>
            <a:r>
              <a:rPr lang="en-US" dirty="0">
                <a:solidFill>
                  <a:schemeClr val="accent1">
                    <a:lumMod val="20000"/>
                    <a:lumOff val="80000"/>
                  </a:schemeClr>
                </a:solidFill>
              </a:rPr>
              <a:t>For more information:</a:t>
            </a:r>
            <a:br>
              <a:rPr lang="en-US" dirty="0">
                <a:solidFill>
                  <a:schemeClr val="accent1">
                    <a:lumMod val="20000"/>
                    <a:lumOff val="80000"/>
                  </a:schemeClr>
                </a:solidFill>
              </a:rPr>
            </a:br>
            <a:r>
              <a:rPr lang="en-US" sz="3600" dirty="0">
                <a:solidFill>
                  <a:schemeClr val="accent1">
                    <a:lumMod val="20000"/>
                    <a:lumOff val="80000"/>
                  </a:schemeClr>
                </a:solidFill>
              </a:rPr>
              <a:t>www.okc.gov/SWQ</a:t>
            </a:r>
          </a:p>
          <a:p>
            <a:pPr algn="r"/>
            <a:r>
              <a:rPr lang="en-US" sz="2600" dirty="0">
                <a:solidFill>
                  <a:schemeClr val="accent1">
                    <a:lumMod val="20000"/>
                    <a:lumOff val="80000"/>
                  </a:schemeClr>
                </a:solidFill>
              </a:rPr>
              <a:t>www.deq.ok.gov</a:t>
            </a:r>
          </a:p>
          <a:p>
            <a:pPr algn="r"/>
            <a:r>
              <a:rPr lang="en-US" sz="2200" dirty="0">
                <a:solidFill>
                  <a:schemeClr val="accent1">
                    <a:lumMod val="20000"/>
                    <a:lumOff val="80000"/>
                  </a:schemeClr>
                </a:solidFill>
              </a:rPr>
              <a:t>www.epa.gov</a:t>
            </a:r>
          </a:p>
        </p:txBody>
      </p:sp>
    </p:spTree>
    <p:extLst>
      <p:ext uri="{BB962C8B-B14F-4D97-AF65-F5344CB8AC3E}">
        <p14:creationId xmlns:p14="http://schemas.microsoft.com/office/powerpoint/2010/main" val="3232078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81EB4-A6C7-4C6B-8E5A-3FE402BE71C1}"/>
              </a:ext>
            </a:extLst>
          </p:cNvPr>
          <p:cNvSpPr>
            <a:spLocks noGrp="1"/>
          </p:cNvSpPr>
          <p:nvPr>
            <p:ph type="title"/>
          </p:nvPr>
        </p:nvSpPr>
        <p:spPr/>
        <p:txBody>
          <a:bodyPr/>
          <a:lstStyle/>
          <a:p>
            <a:r>
              <a:rPr lang="en-US" dirty="0"/>
              <a:t>What are ‘Qualified Personnel’</a:t>
            </a:r>
          </a:p>
        </p:txBody>
      </p:sp>
      <p:sp>
        <p:nvSpPr>
          <p:cNvPr id="3" name="Content Placeholder 2">
            <a:extLst>
              <a:ext uri="{FF2B5EF4-FFF2-40B4-BE49-F238E27FC236}">
                <a16:creationId xmlns:a16="http://schemas.microsoft.com/office/drawing/2014/main" id="{AB5B8B78-28EF-4DAF-B8C9-F63FB0DBB5FF}"/>
              </a:ext>
            </a:extLst>
          </p:cNvPr>
          <p:cNvSpPr>
            <a:spLocks noGrp="1"/>
          </p:cNvSpPr>
          <p:nvPr>
            <p:ph idx="1"/>
          </p:nvPr>
        </p:nvSpPr>
        <p:spPr>
          <a:xfrm>
            <a:off x="2589212" y="2133600"/>
            <a:ext cx="8915400" cy="4100290"/>
          </a:xfrm>
        </p:spPr>
        <p:txBody>
          <a:bodyPr>
            <a:normAutofit/>
          </a:bodyPr>
          <a:lstStyle/>
          <a:p>
            <a:r>
              <a:rPr lang="en-US" dirty="0"/>
              <a:t>EPA (2015 MSGP) and DEQ (2017 MSGP) OKR05 definition of qualified personnel:</a:t>
            </a:r>
          </a:p>
          <a:p>
            <a:endParaRPr lang="en-US" dirty="0"/>
          </a:p>
          <a:p>
            <a:endParaRPr lang="en-US" dirty="0"/>
          </a:p>
          <a:p>
            <a:endParaRPr lang="en-US" dirty="0"/>
          </a:p>
          <a:p>
            <a:pPr marL="0" indent="0">
              <a:buNone/>
            </a:pPr>
            <a:endParaRPr lang="en-US" dirty="0"/>
          </a:p>
          <a:p>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A370EAE4-9570-4C18-9AD2-61C7D3B51943}"/>
              </a:ext>
            </a:extLst>
          </p:cNvPr>
          <p:cNvPicPr>
            <a:picLocks noChangeAspect="1"/>
          </p:cNvPicPr>
          <p:nvPr/>
        </p:nvPicPr>
        <p:blipFill>
          <a:blip r:embed="rId5"/>
          <a:stretch>
            <a:fillRect/>
          </a:stretch>
        </p:blipFill>
        <p:spPr>
          <a:xfrm>
            <a:off x="2932112" y="3059795"/>
            <a:ext cx="8229600" cy="1123950"/>
          </a:xfrm>
          <a:prstGeom prst="rect">
            <a:avLst/>
          </a:prstGeom>
        </p:spPr>
      </p:pic>
      <p:pic>
        <p:nvPicPr>
          <p:cNvPr id="7" name="Audio 6">
            <a:hlinkClick r:id="" action="ppaction://media"/>
            <a:extLst>
              <a:ext uri="{FF2B5EF4-FFF2-40B4-BE49-F238E27FC236}">
                <a16:creationId xmlns:a16="http://schemas.microsoft.com/office/drawing/2014/main" id="{4E8C09B6-490D-4B09-9430-81AC953ABC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1249618"/>
      </p:ext>
    </p:extLst>
  </p:cSld>
  <p:clrMapOvr>
    <a:masterClrMapping/>
  </p:clrMapOvr>
  <mc:AlternateContent xmlns:mc="http://schemas.openxmlformats.org/markup-compatibility/2006" xmlns:p14="http://schemas.microsoft.com/office/powerpoint/2010/main">
    <mc:Choice Requires="p14">
      <p:transition spd="slow" p14:dur="2000" advTm="35623"/>
    </mc:Choice>
    <mc:Fallback xmlns="">
      <p:transition spd="slow" advTm="35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8A851-B667-4944-A3C9-187452A28B42}"/>
              </a:ext>
            </a:extLst>
          </p:cNvPr>
          <p:cNvSpPr>
            <a:spLocks noGrp="1"/>
          </p:cNvSpPr>
          <p:nvPr>
            <p:ph type="title"/>
          </p:nvPr>
        </p:nvSpPr>
        <p:spPr/>
        <p:txBody>
          <a:bodyPr/>
          <a:lstStyle/>
          <a:p>
            <a:r>
              <a:rPr lang="en-US" dirty="0"/>
              <a:t>Why do we need ‘Qualified Personnel’?</a:t>
            </a:r>
          </a:p>
        </p:txBody>
      </p:sp>
      <p:sp>
        <p:nvSpPr>
          <p:cNvPr id="3" name="Content Placeholder 2">
            <a:extLst>
              <a:ext uri="{FF2B5EF4-FFF2-40B4-BE49-F238E27FC236}">
                <a16:creationId xmlns:a16="http://schemas.microsoft.com/office/drawing/2014/main" id="{A3B12BEE-36D0-4BA2-8E18-8D5CF4FAB959}"/>
              </a:ext>
            </a:extLst>
          </p:cNvPr>
          <p:cNvSpPr>
            <a:spLocks noGrp="1"/>
          </p:cNvSpPr>
          <p:nvPr>
            <p:ph idx="1"/>
          </p:nvPr>
        </p:nvSpPr>
        <p:spPr/>
        <p:txBody>
          <a:bodyPr>
            <a:normAutofit fontScale="70000" lnSpcReduction="20000"/>
          </a:bodyPr>
          <a:lstStyle/>
          <a:p>
            <a:r>
              <a:rPr lang="en-US" b="1" dirty="0"/>
              <a:t>4.1 Stormwater Pollution Prevention Plan Requirements </a:t>
            </a:r>
            <a:endParaRPr lang="en-US" dirty="0"/>
          </a:p>
          <a:p>
            <a:r>
              <a:rPr lang="en-US" dirty="0"/>
              <a:t>The SWP3 shall be prepared in accordance with good engineering practices and to industry standards. The SWP3 may be developed by either a person on your staff or a third party you hire, but it must be developed by a </a:t>
            </a:r>
            <a:r>
              <a:rPr lang="en-US" b="1" i="1" dirty="0"/>
              <a:t>qualified person </a:t>
            </a:r>
            <a:r>
              <a:rPr lang="en-US" dirty="0"/>
              <a:t>and must be certified per the signature requirements in Part 9.16…. </a:t>
            </a:r>
          </a:p>
          <a:p>
            <a:r>
              <a:rPr lang="en-US" i="1" dirty="0"/>
              <a:t>Note: A </a:t>
            </a:r>
            <a:r>
              <a:rPr lang="en-US" b="1" i="1" dirty="0"/>
              <a:t>qualified person </a:t>
            </a:r>
            <a:r>
              <a:rPr lang="en-US" i="1" dirty="0"/>
              <a:t>is a person who is knowledgeable in the principles and practices of industrial stormwater controls and pollution prevention, and possesses the education and ability to assess conditions at the industrial facility that could impact stormwater quality, as well as the education and ability to assess the effectiveness of stormwater controls selected and installed to meet the requirements of the permit. </a:t>
            </a:r>
          </a:p>
          <a:p>
            <a:r>
              <a:rPr lang="en-US" b="1" dirty="0"/>
              <a:t>4.2.5.4 Pertaining to Monitoring </a:t>
            </a:r>
          </a:p>
          <a:p>
            <a:r>
              <a:rPr lang="en-US" dirty="0"/>
              <a:t>Note: A </a:t>
            </a:r>
            <a:r>
              <a:rPr lang="en-US" b="1" i="1" dirty="0"/>
              <a:t>qualified person </a:t>
            </a:r>
            <a:r>
              <a:rPr lang="en-US" dirty="0"/>
              <a:t>(as defined in Part 10 of this Permit) must be responsible for all types of facility inspections, corrective action determination and documentation, and all types of monitoring required by this Permit. </a:t>
            </a:r>
          </a:p>
          <a:p>
            <a:r>
              <a:rPr lang="en-US" b="1" dirty="0"/>
              <a:t>5.1 Routine Facility Inspections </a:t>
            </a:r>
          </a:p>
          <a:p>
            <a:r>
              <a:rPr lang="en-US" dirty="0"/>
              <a:t>Inspections must be performed by </a:t>
            </a:r>
            <a:r>
              <a:rPr lang="en-US" b="1" i="1" dirty="0"/>
              <a:t>qualified personnel </a:t>
            </a:r>
            <a:r>
              <a:rPr lang="en-US" dirty="0"/>
              <a:t>(as defined in Part 10) with at least one member of your stormwater pollution prevention team participating. Inspectors must consider the results of visual and analytical monitoring (if any) for the past year when planning and conducting inspections. </a:t>
            </a:r>
          </a:p>
          <a:p>
            <a:endParaRPr lang="en-US" dirty="0"/>
          </a:p>
        </p:txBody>
      </p:sp>
      <p:pic>
        <p:nvPicPr>
          <p:cNvPr id="4" name="Audio 3">
            <a:hlinkClick r:id="" action="ppaction://media"/>
            <a:extLst>
              <a:ext uri="{FF2B5EF4-FFF2-40B4-BE49-F238E27FC236}">
                <a16:creationId xmlns:a16="http://schemas.microsoft.com/office/drawing/2014/main" id="{62A84F85-5DC2-4403-BF81-C90BDEFE10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3277125"/>
      </p:ext>
    </p:extLst>
  </p:cSld>
  <p:clrMapOvr>
    <a:masterClrMapping/>
  </p:clrMapOvr>
  <mc:AlternateContent xmlns:mc="http://schemas.openxmlformats.org/markup-compatibility/2006" xmlns:p14="http://schemas.microsoft.com/office/powerpoint/2010/main">
    <mc:Choice Requires="p14">
      <p:transition spd="slow" p14:dur="2000" advTm="41980"/>
    </mc:Choice>
    <mc:Fallback xmlns="">
      <p:transition spd="slow" advTm="41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E3E0B-8CCD-47FA-92DC-2042DA53C5B3}"/>
              </a:ext>
            </a:extLst>
          </p:cNvPr>
          <p:cNvSpPr>
            <a:spLocks noGrp="1"/>
          </p:cNvSpPr>
          <p:nvPr>
            <p:ph type="title"/>
          </p:nvPr>
        </p:nvSpPr>
        <p:spPr/>
        <p:txBody>
          <a:bodyPr/>
          <a:lstStyle/>
          <a:p>
            <a:r>
              <a:rPr lang="en-US" dirty="0"/>
              <a:t>Why do we need ‘Qualified Personnel’?</a:t>
            </a:r>
          </a:p>
        </p:txBody>
      </p:sp>
      <p:sp>
        <p:nvSpPr>
          <p:cNvPr id="3" name="Content Placeholder 2">
            <a:extLst>
              <a:ext uri="{FF2B5EF4-FFF2-40B4-BE49-F238E27FC236}">
                <a16:creationId xmlns:a16="http://schemas.microsoft.com/office/drawing/2014/main" id="{2D5D338F-6E09-464D-941D-540298BA53E9}"/>
              </a:ext>
            </a:extLst>
          </p:cNvPr>
          <p:cNvSpPr>
            <a:spLocks noGrp="1"/>
          </p:cNvSpPr>
          <p:nvPr>
            <p:ph idx="1"/>
          </p:nvPr>
        </p:nvSpPr>
        <p:spPr/>
        <p:txBody>
          <a:bodyPr/>
          <a:lstStyle/>
          <a:p>
            <a:r>
              <a:rPr lang="en-US" b="1" dirty="0"/>
              <a:t>9.16.4 Certification </a:t>
            </a:r>
            <a:endParaRPr lang="en-US" dirty="0"/>
          </a:p>
          <a:p>
            <a:r>
              <a:rPr lang="en-US" dirty="0"/>
              <a:t>Any person signing documents in accordance with Part 9.16 must include the following certification: </a:t>
            </a:r>
          </a:p>
          <a:p>
            <a:r>
              <a:rPr lang="en-US" i="1" dirty="0"/>
              <a:t>“I certify under penalty of law that this document and all attachments were prepared under my direction or supervision in accordance with a system designed to assure that </a:t>
            </a:r>
            <a:r>
              <a:rPr lang="en-US" b="1" i="1" dirty="0"/>
              <a:t>qualified personnel </a:t>
            </a:r>
            <a:r>
              <a:rPr lang="en-US" i="1" dirty="0"/>
              <a:t>properly gathered and evaluated the information contained therein. Based on my inquiry of the person or persons who manage the system, or those persons directly responsible for gathering the information, the information contained is, to the best of my knowledge and belief, true, accurate, and complete. I am aware that there are significant penalties for submitting false information, including the possibility of fine and imprisonment for knowing violations.” </a:t>
            </a:r>
            <a:endParaRPr lang="en-US" dirty="0"/>
          </a:p>
        </p:txBody>
      </p:sp>
      <p:pic>
        <p:nvPicPr>
          <p:cNvPr id="4" name="Audio 3">
            <a:hlinkClick r:id="" action="ppaction://media"/>
            <a:extLst>
              <a:ext uri="{FF2B5EF4-FFF2-40B4-BE49-F238E27FC236}">
                <a16:creationId xmlns:a16="http://schemas.microsoft.com/office/drawing/2014/main" id="{0FEE339F-18A5-4374-8F59-F68F5D3E80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TextBox 4">
            <a:extLst>
              <a:ext uri="{FF2B5EF4-FFF2-40B4-BE49-F238E27FC236}">
                <a16:creationId xmlns:a16="http://schemas.microsoft.com/office/drawing/2014/main" id="{229C35BA-6C1F-494E-A7DD-8CA61EFD196A}"/>
              </a:ext>
            </a:extLst>
          </p:cNvPr>
          <p:cNvSpPr txBox="1"/>
          <p:nvPr/>
        </p:nvSpPr>
        <p:spPr>
          <a:xfrm>
            <a:off x="1600200" y="6345936"/>
            <a:ext cx="5227713" cy="369332"/>
          </a:xfrm>
          <a:prstGeom prst="rect">
            <a:avLst/>
          </a:prstGeom>
          <a:noFill/>
        </p:spPr>
        <p:txBody>
          <a:bodyPr wrap="none" rtlCol="0">
            <a:spAutoFit/>
          </a:bodyPr>
          <a:lstStyle/>
          <a:p>
            <a:r>
              <a:rPr lang="en-US" dirty="0"/>
              <a:t>SWP3 = Storm Water Pollution Prevention Plan</a:t>
            </a:r>
          </a:p>
        </p:txBody>
      </p:sp>
    </p:spTree>
    <p:extLst>
      <p:ext uri="{BB962C8B-B14F-4D97-AF65-F5344CB8AC3E}">
        <p14:creationId xmlns:p14="http://schemas.microsoft.com/office/powerpoint/2010/main" val="358718709"/>
      </p:ext>
    </p:extLst>
  </p:cSld>
  <p:clrMapOvr>
    <a:masterClrMapping/>
  </p:clrMapOvr>
  <mc:AlternateContent xmlns:mc="http://schemas.openxmlformats.org/markup-compatibility/2006" xmlns:p14="http://schemas.microsoft.com/office/powerpoint/2010/main">
    <mc:Choice Requires="p14">
      <p:transition spd="slow" p14:dur="2000" advTm="30825"/>
    </mc:Choice>
    <mc:Fallback xmlns="">
      <p:transition spd="slow" advTm="30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B272A-C348-4C30-9191-3D080F77114C}"/>
              </a:ext>
            </a:extLst>
          </p:cNvPr>
          <p:cNvSpPr>
            <a:spLocks noGrp="1"/>
          </p:cNvSpPr>
          <p:nvPr>
            <p:ph type="title"/>
          </p:nvPr>
        </p:nvSpPr>
        <p:spPr/>
        <p:txBody>
          <a:bodyPr/>
          <a:lstStyle/>
          <a:p>
            <a:r>
              <a:rPr lang="en-US"/>
              <a:t>EPA &amp; DEQ Employee Training Requirements</a:t>
            </a:r>
            <a:endParaRPr lang="en-US" dirty="0"/>
          </a:p>
        </p:txBody>
      </p:sp>
      <p:sp>
        <p:nvSpPr>
          <p:cNvPr id="6" name="Text Placeholder 5">
            <a:extLst>
              <a:ext uri="{FF2B5EF4-FFF2-40B4-BE49-F238E27FC236}">
                <a16:creationId xmlns:a16="http://schemas.microsoft.com/office/drawing/2014/main" id="{D541ADE2-B742-4CAA-A68B-44CD9598ADF3}"/>
              </a:ext>
            </a:extLst>
          </p:cNvPr>
          <p:cNvSpPr>
            <a:spLocks noGrp="1"/>
          </p:cNvSpPr>
          <p:nvPr>
            <p:ph type="body" idx="1"/>
          </p:nvPr>
        </p:nvSpPr>
        <p:spPr>
          <a:xfrm>
            <a:off x="2589212" y="3530128"/>
            <a:ext cx="8915399" cy="1922817"/>
          </a:xfrm>
        </p:spPr>
        <p:txBody>
          <a:bodyPr>
            <a:normAutofit lnSpcReduction="10000"/>
          </a:bodyPr>
          <a:lstStyle/>
          <a:p>
            <a:r>
              <a:rPr lang="en-US" dirty="0">
                <a:hlinkClick r:id="rId5"/>
              </a:rPr>
              <a:t>www.epa.gov/npdes/stormwater-discharges-industrial-activities</a:t>
            </a:r>
            <a:endParaRPr lang="en-US" dirty="0"/>
          </a:p>
          <a:p>
            <a:r>
              <a:rPr lang="en-US" dirty="0">
                <a:hlinkClick r:id="rId6"/>
              </a:rPr>
              <a:t>www.deq.ok.gov/water-quality-division/wastewater-stormwater/stormwater-permitting/okr05-industrial-stormwater/</a:t>
            </a:r>
            <a:r>
              <a:rPr lang="en-US" dirty="0"/>
              <a:t> </a:t>
            </a:r>
          </a:p>
          <a:p>
            <a:endParaRPr lang="en-US" dirty="0"/>
          </a:p>
          <a:p>
            <a:r>
              <a:rPr lang="en-US" dirty="0"/>
              <a:t>From each agency’s Industrial Multi-Sector General Permit</a:t>
            </a:r>
          </a:p>
        </p:txBody>
      </p:sp>
      <p:pic>
        <p:nvPicPr>
          <p:cNvPr id="4" name="Picture 3">
            <a:extLst>
              <a:ext uri="{FF2B5EF4-FFF2-40B4-BE49-F238E27FC236}">
                <a16:creationId xmlns:a16="http://schemas.microsoft.com/office/drawing/2014/main" id="{E9903274-B1B6-42EA-BBFF-7ED5D628CED0}"/>
              </a:ext>
            </a:extLst>
          </p:cNvPr>
          <p:cNvPicPr>
            <a:picLocks noChangeAspect="1"/>
          </p:cNvPicPr>
          <p:nvPr/>
        </p:nvPicPr>
        <p:blipFill>
          <a:blip r:embed="rId7"/>
          <a:stretch>
            <a:fillRect/>
          </a:stretch>
        </p:blipFill>
        <p:spPr>
          <a:xfrm>
            <a:off x="8055727" y="363635"/>
            <a:ext cx="2958060" cy="1586596"/>
          </a:xfrm>
          <a:prstGeom prst="rect">
            <a:avLst/>
          </a:prstGeom>
        </p:spPr>
      </p:pic>
      <p:pic>
        <p:nvPicPr>
          <p:cNvPr id="5" name="Picture 4">
            <a:extLst>
              <a:ext uri="{FF2B5EF4-FFF2-40B4-BE49-F238E27FC236}">
                <a16:creationId xmlns:a16="http://schemas.microsoft.com/office/drawing/2014/main" id="{6D2E7EB4-9E84-426F-8FA4-BC1E1F7EE765}"/>
              </a:ext>
            </a:extLst>
          </p:cNvPr>
          <p:cNvPicPr>
            <a:picLocks noChangeAspect="1"/>
          </p:cNvPicPr>
          <p:nvPr/>
        </p:nvPicPr>
        <p:blipFill>
          <a:blip r:embed="rId8"/>
          <a:stretch>
            <a:fillRect/>
          </a:stretch>
        </p:blipFill>
        <p:spPr>
          <a:xfrm>
            <a:off x="3720691" y="257695"/>
            <a:ext cx="1798476" cy="1798476"/>
          </a:xfrm>
          <a:prstGeom prst="rect">
            <a:avLst/>
          </a:prstGeom>
        </p:spPr>
      </p:pic>
      <p:pic>
        <p:nvPicPr>
          <p:cNvPr id="9" name="Audio 8">
            <a:hlinkClick r:id="" action="ppaction://media"/>
            <a:extLst>
              <a:ext uri="{FF2B5EF4-FFF2-40B4-BE49-F238E27FC236}">
                <a16:creationId xmlns:a16="http://schemas.microsoft.com/office/drawing/2014/main" id="{B5C5F05D-9AE4-4AD0-9592-BF6075522C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1023676"/>
      </p:ext>
    </p:extLst>
  </p:cSld>
  <p:clrMapOvr>
    <a:masterClrMapping/>
  </p:clrMapOvr>
  <mc:AlternateContent xmlns:mc="http://schemas.openxmlformats.org/markup-compatibility/2006" xmlns:p14="http://schemas.microsoft.com/office/powerpoint/2010/main">
    <mc:Choice Requires="p14">
      <p:transition spd="slow" p14:dur="2000" advTm="12463"/>
    </mc:Choice>
    <mc:Fallback xmlns="">
      <p:transition spd="slow" advTm="1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23646-8E9F-4AD4-838D-BC26FE4C9CDB}"/>
              </a:ext>
            </a:extLst>
          </p:cNvPr>
          <p:cNvSpPr>
            <a:spLocks noGrp="1"/>
          </p:cNvSpPr>
          <p:nvPr>
            <p:ph type="title"/>
          </p:nvPr>
        </p:nvSpPr>
        <p:spPr/>
        <p:txBody>
          <a:bodyPr/>
          <a:lstStyle/>
          <a:p>
            <a:r>
              <a:rPr lang="en-US" dirty="0"/>
              <a:t>EPA 2015 MSGP – Employee Training Requirements</a:t>
            </a:r>
          </a:p>
        </p:txBody>
      </p:sp>
      <p:sp>
        <p:nvSpPr>
          <p:cNvPr id="3" name="Content Placeholder 2">
            <a:extLst>
              <a:ext uri="{FF2B5EF4-FFF2-40B4-BE49-F238E27FC236}">
                <a16:creationId xmlns:a16="http://schemas.microsoft.com/office/drawing/2014/main" id="{5C2EF3DA-9A4C-4EC3-9B73-7C780FE7C1D1}"/>
              </a:ext>
            </a:extLst>
          </p:cNvPr>
          <p:cNvSpPr>
            <a:spLocks noGrp="1"/>
          </p:cNvSpPr>
          <p:nvPr>
            <p:ph idx="1"/>
          </p:nvPr>
        </p:nvSpPr>
        <p:spPr>
          <a:xfrm>
            <a:off x="2589212" y="2133600"/>
            <a:ext cx="8915400" cy="4642104"/>
          </a:xfrm>
        </p:spPr>
        <p:txBody>
          <a:bodyPr>
            <a:normAutofit fontScale="77500" lnSpcReduction="20000"/>
          </a:bodyPr>
          <a:lstStyle/>
          <a:p>
            <a:r>
              <a:rPr lang="en-US" b="1" i="1" dirty="0"/>
              <a:t>2.1.2.8 Employee Training. </a:t>
            </a:r>
            <a:r>
              <a:rPr lang="en-US" dirty="0"/>
              <a:t>You must train all employees who work in areas where industrial materials or activities are exposed to stormwater, or who are responsible for implementing activities necessary to meet the conditions of this permit (e.g., inspectors, maintenance personnel), including all members of your stormwater pollution prevention team. You must ensure the following personnel understand the requirements of this permit and their specific responsibilities with respect to those requirements: </a:t>
            </a:r>
          </a:p>
          <a:p>
            <a:pPr lvl="1"/>
            <a:r>
              <a:rPr lang="en-US" dirty="0"/>
              <a:t>Personnel who are responsible for the design, installation, maintenance, and/or repair of controls (including pollution prevention measures); </a:t>
            </a:r>
          </a:p>
          <a:p>
            <a:pPr lvl="1"/>
            <a:r>
              <a:rPr lang="en-US" dirty="0"/>
              <a:t>Personnel responsible for the storage and handling of chemicals and materials that could become contaminants in stormwater discharges; </a:t>
            </a:r>
          </a:p>
          <a:p>
            <a:pPr lvl="1"/>
            <a:r>
              <a:rPr lang="en-US" dirty="0"/>
              <a:t>Personnel who are responsible for conducting and documenting monitoring and inspections as required in Parts 3 and 6; and </a:t>
            </a:r>
          </a:p>
          <a:p>
            <a:pPr lvl="1"/>
            <a:r>
              <a:rPr lang="en-US" dirty="0"/>
              <a:t>Personnel who are responsible for taking and documenting corrective actions as required in Part 4. </a:t>
            </a:r>
          </a:p>
          <a:p>
            <a:pPr lvl="1"/>
            <a:r>
              <a:rPr lang="en-US" dirty="0"/>
              <a:t>Personnel must be trained in at least the following if related to the scope of their job duties (e.g., only personnel responsible for conducting inspections need to understand how to conduct inspections): </a:t>
            </a:r>
          </a:p>
          <a:p>
            <a:pPr lvl="1"/>
            <a:r>
              <a:rPr lang="en-US" dirty="0"/>
              <a:t>An overview of what is in the SWPPP; </a:t>
            </a:r>
          </a:p>
          <a:p>
            <a:pPr lvl="1"/>
            <a:r>
              <a:rPr lang="en-US" dirty="0"/>
              <a:t>Spill response procedures, good housekeeping, maintenance requirements, and material management practices; </a:t>
            </a:r>
          </a:p>
          <a:p>
            <a:pPr lvl="1"/>
            <a:r>
              <a:rPr lang="en-US" dirty="0"/>
              <a:t>The location of all controls on the site required by this permit, and how they are to be maintained; </a:t>
            </a:r>
          </a:p>
          <a:p>
            <a:pPr lvl="1"/>
            <a:r>
              <a:rPr lang="en-US" dirty="0"/>
              <a:t>The proper procedures to follow with respect to the permit’s pollution prevention requirements; and </a:t>
            </a:r>
          </a:p>
          <a:p>
            <a:pPr lvl="1"/>
            <a:r>
              <a:rPr lang="en-US" dirty="0"/>
              <a:t>When and how to conduct inspections, record applicable findings, and take corrective actions. </a:t>
            </a:r>
          </a:p>
          <a:p>
            <a:endParaRPr lang="en-US" dirty="0"/>
          </a:p>
        </p:txBody>
      </p:sp>
      <p:pic>
        <p:nvPicPr>
          <p:cNvPr id="4" name="Audio 3">
            <a:hlinkClick r:id="" action="ppaction://media"/>
            <a:extLst>
              <a:ext uri="{FF2B5EF4-FFF2-40B4-BE49-F238E27FC236}">
                <a16:creationId xmlns:a16="http://schemas.microsoft.com/office/drawing/2014/main" id="{636227C4-E59F-488E-8B0B-0C5299E0DF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9659967"/>
      </p:ext>
    </p:extLst>
  </p:cSld>
  <p:clrMapOvr>
    <a:masterClrMapping/>
  </p:clrMapOvr>
  <mc:AlternateContent xmlns:mc="http://schemas.openxmlformats.org/markup-compatibility/2006" xmlns:p14="http://schemas.microsoft.com/office/powerpoint/2010/main">
    <mc:Choice Requires="p14">
      <p:transition spd="slow" p14:dur="2000" advTm="16263"/>
    </mc:Choice>
    <mc:Fallback xmlns="">
      <p:transition spd="slow" advTm="1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C98F8-0BF2-4ED7-B9BB-3DE8EBB80C66}"/>
              </a:ext>
            </a:extLst>
          </p:cNvPr>
          <p:cNvSpPr>
            <a:spLocks noGrp="1"/>
          </p:cNvSpPr>
          <p:nvPr>
            <p:ph type="title"/>
          </p:nvPr>
        </p:nvSpPr>
        <p:spPr/>
        <p:txBody>
          <a:bodyPr/>
          <a:lstStyle/>
          <a:p>
            <a:r>
              <a:rPr lang="en-US" dirty="0"/>
              <a:t>DEQ 2017 MSGP OKR05 – Employee Training Requirements</a:t>
            </a:r>
          </a:p>
        </p:txBody>
      </p:sp>
      <p:sp>
        <p:nvSpPr>
          <p:cNvPr id="3" name="Content Placeholder 2">
            <a:extLst>
              <a:ext uri="{FF2B5EF4-FFF2-40B4-BE49-F238E27FC236}">
                <a16:creationId xmlns:a16="http://schemas.microsoft.com/office/drawing/2014/main" id="{79325DA9-543C-45EC-8758-DE583F9DAEC1}"/>
              </a:ext>
            </a:extLst>
          </p:cNvPr>
          <p:cNvSpPr>
            <a:spLocks noGrp="1"/>
          </p:cNvSpPr>
          <p:nvPr>
            <p:ph idx="1"/>
          </p:nvPr>
        </p:nvSpPr>
        <p:spPr>
          <a:xfrm>
            <a:off x="2404872" y="1905000"/>
            <a:ext cx="9582912" cy="4879848"/>
          </a:xfrm>
        </p:spPr>
        <p:txBody>
          <a:bodyPr>
            <a:normAutofit fontScale="70000" lnSpcReduction="20000"/>
          </a:bodyPr>
          <a:lstStyle/>
          <a:p>
            <a:r>
              <a:rPr lang="en-US" b="1" dirty="0"/>
              <a:t>3.1.2.8 Employee Training </a:t>
            </a:r>
            <a:endParaRPr lang="en-US" dirty="0"/>
          </a:p>
          <a:p>
            <a:r>
              <a:rPr lang="en-US" dirty="0"/>
              <a:t>You must train all employees who work in areas where industrial materials or activities are exposed to stormwater, or who are responsible for implementing activities necessary to meet the conditions of this Permit (e.g., inspectors, maintenance personnel), including all members of your stormwater pollution prevention team. </a:t>
            </a:r>
          </a:p>
          <a:p>
            <a:r>
              <a:rPr lang="en-US" dirty="0"/>
              <a:t>You must ensure the following personnel understand the requirements of this Permit and their specific responsibilities with respect to those requirements: </a:t>
            </a:r>
          </a:p>
          <a:p>
            <a:pPr lvl="1"/>
            <a:r>
              <a:rPr lang="en-US" dirty="0"/>
              <a:t>Personnel who are responsible for the design, installation, maintenance, and/or repair of controls (including pollution prevention measures); </a:t>
            </a:r>
          </a:p>
          <a:p>
            <a:pPr lvl="1"/>
            <a:r>
              <a:rPr lang="en-US" dirty="0"/>
              <a:t>Personnel who are responsible for the storage and handling of chemicals and materials that could become contaminants in stormwater discharges; </a:t>
            </a:r>
          </a:p>
          <a:p>
            <a:pPr lvl="1"/>
            <a:r>
              <a:rPr lang="en-US" dirty="0"/>
              <a:t>Personnel who are responsible for conducting and documenting inspections and monitoring as required in Part 5 and Part 7; and </a:t>
            </a:r>
          </a:p>
          <a:p>
            <a:pPr lvl="1"/>
            <a:r>
              <a:rPr lang="en-US" dirty="0"/>
              <a:t>Personnel who are responsible for taking and documenting corrective actions as required in Part 6. </a:t>
            </a:r>
          </a:p>
          <a:p>
            <a:r>
              <a:rPr lang="en-US" dirty="0"/>
              <a:t>Personnel must be trained in at least the following if related to the scope of their job duties (e.g., only personnel responsible for conducting inspections need to understand how to conduct inspections): </a:t>
            </a:r>
          </a:p>
          <a:p>
            <a:pPr lvl="1"/>
            <a:r>
              <a:rPr lang="en-US" dirty="0"/>
              <a:t>An overview of what is in the SWP3; </a:t>
            </a:r>
          </a:p>
          <a:p>
            <a:pPr lvl="1"/>
            <a:r>
              <a:rPr lang="en-US" dirty="0"/>
              <a:t>Spill response procedures, good housekeeping, maintenance requirements, and material management practices; </a:t>
            </a:r>
          </a:p>
          <a:p>
            <a:pPr lvl="1"/>
            <a:r>
              <a:rPr lang="en-US" dirty="0"/>
              <a:t>The location of all controls on the site required by this Permit, and how they are to be maintained; </a:t>
            </a:r>
          </a:p>
          <a:p>
            <a:pPr lvl="1"/>
            <a:r>
              <a:rPr lang="en-US" dirty="0"/>
              <a:t>The proper procedures to follow with respect to the permit’s pollution prevention requirements; and </a:t>
            </a:r>
          </a:p>
          <a:p>
            <a:pPr lvl="1"/>
            <a:r>
              <a:rPr lang="en-US" dirty="0"/>
              <a:t>When and how to conduct inspections, record applicable findings, and take corrective actions. </a:t>
            </a:r>
          </a:p>
          <a:p>
            <a:r>
              <a:rPr lang="en-US" b="1" dirty="0"/>
              <a:t>Employee training must be conducted at least annually or more frequently if employee turnover is high. </a:t>
            </a:r>
          </a:p>
        </p:txBody>
      </p:sp>
      <p:sp>
        <p:nvSpPr>
          <p:cNvPr id="4" name="Arrow: Right 3">
            <a:extLst>
              <a:ext uri="{FF2B5EF4-FFF2-40B4-BE49-F238E27FC236}">
                <a16:creationId xmlns:a16="http://schemas.microsoft.com/office/drawing/2014/main" id="{B102534D-D3E1-44C0-9871-3D7885AEDC67}"/>
              </a:ext>
            </a:extLst>
          </p:cNvPr>
          <p:cNvSpPr/>
          <p:nvPr/>
        </p:nvSpPr>
        <p:spPr>
          <a:xfrm>
            <a:off x="566928" y="6400800"/>
            <a:ext cx="1728216" cy="31089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878D7ECD-06DB-4932-8BF6-67E906F18D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8762454"/>
      </p:ext>
    </p:extLst>
  </p:cSld>
  <p:clrMapOvr>
    <a:masterClrMapping/>
  </p:clrMapOvr>
  <mc:AlternateContent xmlns:mc="http://schemas.openxmlformats.org/markup-compatibility/2006" xmlns:p14="http://schemas.microsoft.com/office/powerpoint/2010/main">
    <mc:Choice Requires="p14">
      <p:transition spd="slow" p14:dur="2000" advTm="39306"/>
    </mc:Choice>
    <mc:Fallback xmlns="">
      <p:transition spd="slow" advTm="39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4768</Words>
  <Application>Microsoft Office PowerPoint</Application>
  <PresentationFormat>Widescreen</PresentationFormat>
  <Paragraphs>329</Paragraphs>
  <Slides>36</Slides>
  <Notes>36</Notes>
  <HiddenSlides>1</HiddenSlides>
  <MMClips>35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Century Gothic</vt:lpstr>
      <vt:lpstr>Wingdings 3</vt:lpstr>
      <vt:lpstr>Wisp</vt:lpstr>
      <vt:lpstr>Industrial Storm Water Employee Training</vt:lpstr>
      <vt:lpstr>Objectives</vt:lpstr>
      <vt:lpstr>What are ‘Qualified Personnel’</vt:lpstr>
      <vt:lpstr>What are ‘Qualified Personnel’</vt:lpstr>
      <vt:lpstr>Why do we need ‘Qualified Personnel’?</vt:lpstr>
      <vt:lpstr>Why do we need ‘Qualified Personnel’?</vt:lpstr>
      <vt:lpstr>EPA &amp; DEQ Employee Training Requirements</vt:lpstr>
      <vt:lpstr>EPA 2015 MSGP – Employee Training Requirements</vt:lpstr>
      <vt:lpstr>DEQ 2017 MSGP OKR05 – Employee Training Requirements</vt:lpstr>
      <vt:lpstr>Relevant excerpts from the OKR05</vt:lpstr>
      <vt:lpstr>DEQ 2017 Industrial MSGP OKR05 – General Requirements, excerpts</vt:lpstr>
      <vt:lpstr>DEQ 2017 Industrial MSGP OKR05 – General Requirements, excerpts</vt:lpstr>
      <vt:lpstr>DEQ 2017 Industrial MSGP OKR05 – General Requirements, excerpts</vt:lpstr>
      <vt:lpstr>DEQ 2017 Industrial MSGP OKR05 – General Requirements, excerpts</vt:lpstr>
      <vt:lpstr>DEQ 2017 Industrial MSGP OKR05 – Sector Specific Requirements, excerpts</vt:lpstr>
      <vt:lpstr>DEQ 2017 Industrial MSGP OKR05 – Sector Specific Requirements, excerpts</vt:lpstr>
      <vt:lpstr>DEQ 2017 Industrial MSGP OKR05 – Sector Specific Requirements, excerpts</vt:lpstr>
      <vt:lpstr>DEQ 2017 Industrial MSGP OKR05 – Sector Specific Requirements, excerpts</vt:lpstr>
      <vt:lpstr>DEQ 2017 Industrial MSGP OKR05 – Sector Specific Requirements, excerpts</vt:lpstr>
      <vt:lpstr>DEQ 2017 Industrial MSGP OKR05 – Sector Specific Requirements, excerpts</vt:lpstr>
      <vt:lpstr>DEQ 2017 Industrial MSGP OKR05 – Sector Specific Requirements, excerpts</vt:lpstr>
      <vt:lpstr>DEQ 2017 Industrial MSGP OKR05 – Sector Specific Requirements, excerpts</vt:lpstr>
      <vt:lpstr>DEQ 2017 Industrial MSGP OKR05 – Sector Specific Requirements, excerpts</vt:lpstr>
      <vt:lpstr>DEQ Checklist for Spill Prevention and Response Procedures</vt:lpstr>
      <vt:lpstr>Training Resources</vt:lpstr>
      <vt:lpstr>Websites</vt:lpstr>
      <vt:lpstr>EPA Sector-Specific Guides</vt:lpstr>
      <vt:lpstr>Videos*</vt:lpstr>
      <vt:lpstr>Training topic suggestions from your own SWP3</vt:lpstr>
      <vt:lpstr>OKC Industrial Storm Water,  Free Training Offered:</vt:lpstr>
      <vt:lpstr>Local entities providing Storm Water employee training*</vt:lpstr>
      <vt:lpstr>One of the BEST resources: Our Team!</vt:lpstr>
      <vt:lpstr>OKC Industrial Storm Water Inspector tips on training:</vt:lpstr>
      <vt:lpstr>OKC Industrial Storm Water Inspector tips on training: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Storm Water Employee Training</dc:title>
  <dc:creator>Dallen, Rebecca</dc:creator>
  <cp:lastModifiedBy>Vierck, Brooke</cp:lastModifiedBy>
  <cp:revision>12</cp:revision>
  <dcterms:created xsi:type="dcterms:W3CDTF">2020-02-25T14:52:22Z</dcterms:created>
  <dcterms:modified xsi:type="dcterms:W3CDTF">2025-04-25T15:14:02Z</dcterms:modified>
</cp:coreProperties>
</file>