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47" r:id="rId4"/>
  </p:sldMasterIdLst>
  <p:notesMasterIdLst>
    <p:notesMasterId r:id="rId37"/>
  </p:notesMasterIdLst>
  <p:sldIdLst>
    <p:sldId id="268" r:id="rId5"/>
    <p:sldId id="257" r:id="rId6"/>
    <p:sldId id="258" r:id="rId7"/>
    <p:sldId id="278" r:id="rId8"/>
    <p:sldId id="261" r:id="rId9"/>
    <p:sldId id="349" r:id="rId10"/>
    <p:sldId id="344" r:id="rId11"/>
    <p:sldId id="359" r:id="rId12"/>
    <p:sldId id="262" r:id="rId13"/>
    <p:sldId id="348" r:id="rId14"/>
    <p:sldId id="259" r:id="rId15"/>
    <p:sldId id="263" r:id="rId16"/>
    <p:sldId id="350" r:id="rId17"/>
    <p:sldId id="264" r:id="rId18"/>
    <p:sldId id="265" r:id="rId19"/>
    <p:sldId id="352" r:id="rId20"/>
    <p:sldId id="354" r:id="rId21"/>
    <p:sldId id="266" r:id="rId22"/>
    <p:sldId id="360" r:id="rId23"/>
    <p:sldId id="356" r:id="rId24"/>
    <p:sldId id="271" r:id="rId25"/>
    <p:sldId id="319" r:id="rId26"/>
    <p:sldId id="272" r:id="rId27"/>
    <p:sldId id="345" r:id="rId28"/>
    <p:sldId id="260" r:id="rId29"/>
    <p:sldId id="358" r:id="rId30"/>
    <p:sldId id="353" r:id="rId31"/>
    <p:sldId id="346" r:id="rId32"/>
    <p:sldId id="355" r:id="rId33"/>
    <p:sldId id="301" r:id="rId34"/>
    <p:sldId id="347" r:id="rId35"/>
    <p:sldId id="343" r:id="rId36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19" autoAdjust="0"/>
  </p:normalViewPr>
  <p:slideViewPr>
    <p:cSldViewPr snapToGrid="0">
      <p:cViewPr varScale="1">
        <p:scale>
          <a:sx n="88" d="100"/>
          <a:sy n="88" d="100"/>
        </p:scale>
        <p:origin x="12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4D22B09-1CFB-43C2-B786-E166164548FF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1E8FC3D-442E-4F51-88BA-D7DE066B2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563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DEQ Form, one outfall only.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128B9-C3CA-448E-9335-CD15D571F1D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756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Alternative Visual Monitoring form, created by OKC SWQ.  For use with facilities having multiple outfalls.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128B9-C3CA-448E-9335-CD15D571F1D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688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credit: Getty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2A128-F90D-4663-BC4C-10C4D0501D7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17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ECB42-37D9-4FD3-961F-AC0DDFAA4CC8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875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626F-30AE-4BDC-899D-F3687A0FE4A5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201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F33F5-F2C3-4F25-B921-3F5443605249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214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AD3FA-2867-4EAE-8227-DF68FDE2ED89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3274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C73A-B456-496C-AB06-6F566FD1A2A4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712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DCC27-8E00-47BA-9DD7-A942A4139B02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07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D8373-35FD-4B02-BDC7-B33884A01765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802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6BBF8-EF3C-4EF0-8347-D3A2BF039E5E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40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2D56A-A4DE-4C86-8016-0E38FD49D329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272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789CB-D61B-4955-B152-07C68443BBF2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37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73310-B974-479C-83F7-35DC25272B8B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730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BBA3F-3E66-4E83-AF05-1D1DEDE07A8D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880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A75B7-95DE-4A96-9D97-DD3CAD2CB814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769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66B1D-E934-48FE-8DFD-5277F95903D5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861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DAE3-751D-41F4-90FB-8C5D43FC2581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58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D63FB-91B2-470D-AD06-E190193A903F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01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AE06E-1C13-4E3C-AB42-1DB605BC09C8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464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D051-AB8F-497B-AACD-64AC8C2BC145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275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C5DF31F-E5EA-474B-8B30-12CDFDAAC3E7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244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://www.okc.gov/swq" TargetMode="External"/><Relationship Id="rId5" Type="http://schemas.openxmlformats.org/officeDocument/2006/relationships/hyperlink" Target="http://www.okc.gov/departments/public-works/divisions/storm-water-quality/storm-water-quality-workshops" TargetMode="Externa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6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6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6.pn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6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6.png"/><Relationship Id="rId5" Type="http://schemas.openxmlformats.org/officeDocument/2006/relationships/hyperlink" Target="https://www.waterboards.ca.gov/water_issues/programs/swamp/docs/cwt/guidance/513.pdf" TargetMode="Externa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6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6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THI7Xsbvaj4&amp;feature=youtu.be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hyperlink" Target="mailto:rebecca.dallen@okc.gov" TargetMode="Externa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6.pn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812F6-BA12-43F3-BBB4-EE3CDBDA86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Sampling: Quarterly Visual Monitoring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6D1757-F19D-47B7-B36D-0B98C7A730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Documentation, Equipment, The Rules, Why &amp; HOW to perform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4B0AB0-21B1-4A56-90B1-50F5A78992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308" y="574787"/>
            <a:ext cx="1924027" cy="1989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13402B-B475-4925-A49B-69768EF4C8E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741" y="3813716"/>
            <a:ext cx="1346172" cy="198999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2D81489-A35E-43E6-8C28-5A0198C400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B12C4C-D369-4514-8895-A4F4DA072BDE}"/>
              </a:ext>
            </a:extLst>
          </p:cNvPr>
          <p:cNvSpPr txBox="1"/>
          <p:nvPr/>
        </p:nvSpPr>
        <p:spPr>
          <a:xfrm>
            <a:off x="278400" y="6400800"/>
            <a:ext cx="11077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play this presentation and hear the embedded audio, press “F5” from any Windows computer.</a:t>
            </a:r>
          </a:p>
        </p:txBody>
      </p:sp>
    </p:spTree>
    <p:extLst>
      <p:ext uri="{BB962C8B-B14F-4D97-AF65-F5344CB8AC3E}">
        <p14:creationId xmlns:p14="http://schemas.microsoft.com/office/powerpoint/2010/main" val="275443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36"/>
    </mc:Choice>
    <mc:Fallback xmlns="">
      <p:transition spd="slow" advTm="30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DCB7D1-FEDE-49EC-B3DE-32CA00453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47958"/>
            <a:ext cx="12192000" cy="541866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852D952-DBAF-49BE-8067-6714C5F4E9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3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21"/>
    </mc:Choice>
    <mc:Fallback xmlns="">
      <p:transition spd="slow" advTm="26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Qualifying Runoff Events – </a:t>
            </a:r>
            <a:br>
              <a:rPr lang="en-US" dirty="0"/>
            </a:br>
            <a:r>
              <a:rPr lang="en-US" dirty="0"/>
              <a:t>The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Collect samples within 30-60 minutes after RUNOFF begins discharging from your facility at the outfall area(s).</a:t>
            </a:r>
          </a:p>
          <a:p>
            <a:pPr lvl="1"/>
            <a:r>
              <a:rPr lang="en-US" dirty="0"/>
              <a:t>The goal: collect the FIRST FLUSH of pollutants and rainwater leaving your facility.</a:t>
            </a:r>
          </a:p>
          <a:p>
            <a:pPr lvl="1"/>
            <a:r>
              <a:rPr lang="en-US" dirty="0"/>
              <a:t>If samples not collected within the first 30 minutes, must document why not.</a:t>
            </a:r>
          </a:p>
          <a:p>
            <a:r>
              <a:rPr lang="en-US" dirty="0"/>
              <a:t>Collect samples during regular working and daylight hours.</a:t>
            </a:r>
          </a:p>
          <a:p>
            <a:pPr lvl="1"/>
            <a:r>
              <a:rPr lang="en-US" dirty="0"/>
              <a:t>Facilities operating for extended hours/shifts must have personnel trained and available to collect samples during those operational periods (daylight only).</a:t>
            </a:r>
          </a:p>
          <a:p>
            <a:r>
              <a:rPr lang="en-US" dirty="0"/>
              <a:t>Rainfall event must total at least 0.10 inches of rain.</a:t>
            </a:r>
          </a:p>
          <a:p>
            <a:r>
              <a:rPr lang="en-US" dirty="0"/>
              <a:t>Must be at least 72 hours from a previous measurable runoff event.</a:t>
            </a:r>
          </a:p>
          <a:p>
            <a:pPr lvl="1"/>
            <a:r>
              <a:rPr lang="en-US" dirty="0"/>
              <a:t>Measurable means 0.10 inches or more of rain.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CC60097-2F56-4B15-BDF1-F3294773C0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8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511"/>
    </mc:Choice>
    <mc:Fallback xmlns="">
      <p:transition spd="slow" advTm="136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Ice and Snow Melt Runoff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Frozen precipitation may be collected once melting begins.</a:t>
            </a:r>
          </a:p>
          <a:p>
            <a:pPr lvl="1"/>
            <a:r>
              <a:rPr lang="en-US" dirty="0"/>
              <a:t>Indicate the correct choice on the Quarterly Visual Monitoring form.</a:t>
            </a:r>
          </a:p>
          <a:p>
            <a:r>
              <a:rPr lang="en-US" dirty="0"/>
              <a:t>Collect samples during a period with measurable discharge.</a:t>
            </a:r>
          </a:p>
          <a:p>
            <a:pPr lvl="1"/>
            <a:r>
              <a:rPr lang="en-US" dirty="0"/>
              <a:t>The goal: collect the FIRST FLUSH of pollutants (if any) and melted water leaving your facility.</a:t>
            </a:r>
          </a:p>
          <a:p>
            <a:pPr lvl="1"/>
            <a:r>
              <a:rPr lang="en-US" dirty="0"/>
              <a:t>First day of melted runoff only!</a:t>
            </a:r>
          </a:p>
          <a:p>
            <a:r>
              <a:rPr lang="en-US" dirty="0"/>
              <a:t>Collect samples during regular working and daylight hours.</a:t>
            </a:r>
          </a:p>
          <a:p>
            <a:pPr lvl="1"/>
            <a:r>
              <a:rPr lang="en-US" dirty="0"/>
              <a:t>Facilities operating for extended hours/shifts must have personnel trained and available to collect samples during those operational periods (daylight only).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E910AF-0108-425F-9FDD-F9E66DB239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2074" y="387905"/>
            <a:ext cx="2486651" cy="20574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89DD05F-EEE0-49CB-A0A4-1D927C90BC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8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05"/>
    </mc:Choice>
    <mc:Fallback xmlns="">
      <p:transition spd="slow" advTm="25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414AC34-22D8-45FF-B2C2-B8A92FE3A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Qualifying Runoff Events – </a:t>
            </a:r>
            <a:br>
              <a:rPr lang="en-US" dirty="0"/>
            </a:br>
            <a:r>
              <a:rPr lang="en-US" dirty="0"/>
              <a:t>The Rules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762E8A-A999-4CB0-90AC-A4B649BDDE1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914400" y="2384331"/>
            <a:ext cx="10363200" cy="33895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9223839-05A7-48A7-87F8-472A85C742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7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91"/>
    </mc:Choice>
    <mc:Fallback xmlns="">
      <p:transition spd="slow" advTm="29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Equipment Needed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408857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Boots, waders, or clothes that you do not mind getting wet and dirty.</a:t>
            </a:r>
          </a:p>
          <a:p>
            <a:pPr lvl="1"/>
            <a:r>
              <a:rPr lang="en-US" dirty="0"/>
              <a:t>Rain gear?</a:t>
            </a:r>
          </a:p>
          <a:p>
            <a:r>
              <a:rPr lang="en-US" dirty="0"/>
              <a:t>Collection container (such as a plastic bottle/jug with the top cut off)</a:t>
            </a:r>
          </a:p>
          <a:p>
            <a:r>
              <a:rPr lang="en-US" dirty="0"/>
              <a:t>Clean observation container(s) such as a clear two-liter bottle, mason jar, or other clear container(s).</a:t>
            </a:r>
          </a:p>
          <a:p>
            <a:pPr lvl="1"/>
            <a:r>
              <a:rPr lang="en-US" dirty="0"/>
              <a:t>One per outfall – make sure they’re labeled with the outfall number!</a:t>
            </a:r>
          </a:p>
          <a:p>
            <a:r>
              <a:rPr lang="en-US" dirty="0"/>
              <a:t>Quarterly Visual Monitoring Report form and a pen/pencil</a:t>
            </a:r>
          </a:p>
          <a:p>
            <a:r>
              <a:rPr lang="en-US" dirty="0"/>
              <a:t>Specialized equipment may include:</a:t>
            </a:r>
          </a:p>
          <a:p>
            <a:pPr lvl="1"/>
            <a:r>
              <a:rPr lang="en-US" dirty="0"/>
              <a:t>Swimming pool extension pole for reaching into flowing water</a:t>
            </a:r>
          </a:p>
          <a:p>
            <a:pPr lvl="1"/>
            <a:r>
              <a:rPr lang="en-US" dirty="0"/>
              <a:t>Waterproof paper, Write-in-the-rain pen</a:t>
            </a:r>
          </a:p>
          <a:p>
            <a:pPr lvl="1"/>
            <a:r>
              <a:rPr lang="en-US" dirty="0"/>
              <a:t>Latex gloves and other protective safety gear (eye protection, life vest, etc.)</a:t>
            </a:r>
          </a:p>
          <a:p>
            <a:pPr lvl="1"/>
            <a:r>
              <a:rPr lang="en-US" dirty="0"/>
              <a:t>Laminated site map with outfall numbers and locations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A05BDE-E9A0-4936-A03A-46E3B7A3ED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963" y="30220"/>
            <a:ext cx="4178845" cy="2336872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3DE589E-A1E7-43B1-B25A-CCA252F9F1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195"/>
    </mc:Choice>
    <mc:Fallback xmlns="">
      <p:transition spd="slow" advTm="134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978844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Have a separate, clean/CLEAR observation container labeled for each outfall (glass or plastic).</a:t>
            </a:r>
          </a:p>
          <a:p>
            <a:r>
              <a:rPr lang="en-US" dirty="0"/>
              <a:t>Utilize a clean collection container to collect samples and immediately dispense the sample into the observation container.</a:t>
            </a:r>
          </a:p>
          <a:p>
            <a:pPr lvl="1"/>
            <a:r>
              <a:rPr lang="en-US" dirty="0"/>
              <a:t>While dipping the collection container into the water flow, make certain that the container is not completely submerged.</a:t>
            </a:r>
          </a:p>
          <a:p>
            <a:pPr lvl="2"/>
            <a:r>
              <a:rPr lang="en-US" dirty="0"/>
              <a:t>This allows any floating materials to also be collected.</a:t>
            </a:r>
          </a:p>
          <a:p>
            <a:pPr lvl="1"/>
            <a:r>
              <a:rPr lang="en-US" dirty="0"/>
              <a:t>Do not scoop sediment from the bottom of the sampling location.</a:t>
            </a:r>
          </a:p>
          <a:p>
            <a:pPr lvl="1"/>
            <a:r>
              <a:rPr lang="en-US" dirty="0"/>
              <a:t>Collect approximately 500mL (about a quart) of water for each.</a:t>
            </a:r>
          </a:p>
          <a:p>
            <a:pPr lvl="1"/>
            <a:r>
              <a:rPr lang="en-US" dirty="0"/>
              <a:t>Rinse the collection container prior to sampling the next outfall, if there are multiple outfalls at your facility.</a:t>
            </a:r>
          </a:p>
          <a:p>
            <a:r>
              <a:rPr lang="en-US" dirty="0"/>
              <a:t>Once all collection and observation activities have been completed and documented, wash, rinse, and dry ALL your sampling equipment to be ready for the next qualifying event.</a:t>
            </a:r>
          </a:p>
          <a:p>
            <a:endParaRPr lang="en-US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4979336-9CE6-4860-AC69-0BCC3F8DD4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7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69"/>
    </mc:Choice>
    <mc:Fallback xmlns="">
      <p:transition spd="slow" advTm="83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0307BB-FF28-4BDC-82C8-EC4BD9B9D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Grab Sample Collection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237259-AA57-4CB5-AC62-B9451037AD2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0" y="1747952"/>
            <a:ext cx="9363075" cy="1838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C3DB55B-23D6-4319-9DDD-F7450DDCC6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6195" y="3575360"/>
            <a:ext cx="5835805" cy="328264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37722D5-F955-4929-984F-5DAB3C945B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2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42"/>
    </mc:Choice>
    <mc:Fallback xmlns="">
      <p:transition spd="slow" advTm="63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9D20337-A8EB-4133-A1F7-F706796F2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Procedure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D6C80A7-FA81-498E-8E9E-C593AFEB696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2598820" y="1839742"/>
            <a:ext cx="6994359" cy="501825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22F326C-34B1-4A59-80C7-063BD44876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0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65"/>
    </mc:Choice>
    <mc:Fallback xmlns="">
      <p:transition spd="slow" advTm="29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011680"/>
            <a:ext cx="10363826" cy="459943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Quarterly Visual Monitoring Report form.</a:t>
            </a:r>
          </a:p>
          <a:p>
            <a:pPr lvl="1"/>
            <a:r>
              <a:rPr lang="en-US" dirty="0"/>
              <a:t>DEQ Template: Document one outfall per page</a:t>
            </a:r>
          </a:p>
          <a:p>
            <a:pPr lvl="1"/>
            <a:r>
              <a:rPr lang="en-US" dirty="0"/>
              <a:t>OKC template: room for up to seven (7) outfalls on one page</a:t>
            </a:r>
          </a:p>
          <a:p>
            <a:r>
              <a:rPr lang="en-US" dirty="0"/>
              <a:t>Document all quarters and outfalls – sampled or not (and why).</a:t>
            </a:r>
          </a:p>
          <a:p>
            <a:r>
              <a:rPr lang="en-US" dirty="0"/>
              <a:t>Keep all records in the SWP3.</a:t>
            </a:r>
          </a:p>
          <a:p>
            <a:r>
              <a:rPr lang="en-US" dirty="0"/>
              <a:t>Corrective Actions, for any problems found, must be documented onto Corrective Action form.</a:t>
            </a:r>
          </a:p>
          <a:p>
            <a:r>
              <a:rPr lang="en-US" dirty="0"/>
              <a:t>If applicable, document why it was not possible to take samples within the first 30 minutes after runoff begins (First Flush).</a:t>
            </a:r>
          </a:p>
          <a:p>
            <a:pPr lvl="1"/>
            <a:r>
              <a:rPr lang="en-US" dirty="0"/>
              <a:t>Encourages permittees to sample the First Flush!</a:t>
            </a:r>
          </a:p>
          <a:p>
            <a:pPr lvl="1"/>
            <a:r>
              <a:rPr lang="en-US" dirty="0"/>
              <a:t>No “spot” for this on the DEQ Template form, just write it in.</a:t>
            </a:r>
          </a:p>
          <a:p>
            <a:r>
              <a:rPr lang="en-US" dirty="0"/>
              <a:t>Document probable sources of observed contamination.</a:t>
            </a:r>
          </a:p>
          <a:p>
            <a:r>
              <a:rPr lang="en-US" dirty="0"/>
              <a:t>If no qualifying storm event occurs in a calendar quarter, documentation must be included, signed and certified into the SWP3.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E2F0DFA-3491-427B-937A-F78B6A4273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1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88"/>
    </mc:Choice>
    <mc:Fallback xmlns="">
      <p:transition spd="slow" advTm="52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48B18-28BD-4259-9A8B-2FBFAC2D3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Rain Gauge Log, Optional form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1E5E346-09D0-4029-AD3E-4D0E7D9874E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3282697" y="1692646"/>
            <a:ext cx="7709610" cy="51653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DA1455-CB6E-4E20-B690-39FC847497AC}"/>
              </a:ext>
            </a:extLst>
          </p:cNvPr>
          <p:cNvSpPr txBox="1"/>
          <p:nvPr/>
        </p:nvSpPr>
        <p:spPr>
          <a:xfrm>
            <a:off x="253578" y="3562613"/>
            <a:ext cx="2740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Available on your workshop</a:t>
            </a:r>
          </a:p>
          <a:p>
            <a:r>
              <a:rPr lang="en-US" dirty="0"/>
              <a:t>CD or from your inspector.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886D36-2F73-4B59-8DEB-EE94C6C7D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578" y="4275323"/>
            <a:ext cx="2743200" cy="202882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788E278-F952-4FCD-935F-102DE02001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1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30"/>
    </mc:Choice>
    <mc:Fallback xmlns="">
      <p:transition spd="slow" advTm="49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F529D8AF-8072-4579-97B4-8A7E8C54C3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9856" y="1207114"/>
            <a:ext cx="4715253" cy="5555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431C7A-AF0A-4D43-97E6-B73AA2E52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view our webinar 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D87AF-CF91-43B6-B0C5-D881DDCAB45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pre-recorded version of this presentation will be available at: </a:t>
            </a:r>
            <a:r>
              <a:rPr lang="en-US" dirty="0">
                <a:hlinkClick r:id="rId5"/>
              </a:rPr>
              <a:t>www.okc.gov/departments/public-works/divisions/storm-water-quality/storm-water-quality-workshops</a:t>
            </a:r>
            <a:r>
              <a:rPr lang="en-US" dirty="0"/>
              <a:t> after the live event.</a:t>
            </a:r>
          </a:p>
          <a:p>
            <a:pPr lvl="1"/>
            <a:r>
              <a:rPr lang="en-US" dirty="0"/>
              <a:t>Shortcut: </a:t>
            </a:r>
            <a:r>
              <a:rPr lang="en-US" dirty="0">
                <a:hlinkClick r:id="rId6"/>
              </a:rPr>
              <a:t>www.okc.gov/swq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go to Storm Water Quality Workshops</a:t>
            </a:r>
          </a:p>
          <a:p>
            <a:r>
              <a:rPr lang="en-US" dirty="0"/>
              <a:t>All webinars in this series will be at this website, for playback any time.</a:t>
            </a:r>
          </a:p>
          <a:p>
            <a:endParaRPr lang="en-US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35D2F038-C290-434B-99FE-189C69F38C8B}"/>
              </a:ext>
            </a:extLst>
          </p:cNvPr>
          <p:cNvSpPr/>
          <p:nvPr/>
        </p:nvSpPr>
        <p:spPr>
          <a:xfrm>
            <a:off x="6023888" y="3019979"/>
            <a:ext cx="1128288" cy="3021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23E0476-1EF6-444B-BB67-A0733AC4C4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2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76"/>
    </mc:Choice>
    <mc:Fallback xmlns="">
      <p:transition spd="slow" advTm="62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EF95E58-754D-4E3B-9184-BF3DD8D24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5DCAFF-1C6A-4FEA-8E94-5766DAAEF83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2654853" y="2366963"/>
            <a:ext cx="6882293" cy="342423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A3EC918-915A-40CB-A1E3-AB4CD7229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4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14"/>
    </mc:Choice>
    <mc:Fallback xmlns="">
      <p:transition spd="slow" advTm="36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68FB17F-9D4D-437A-BEA1-6758C9311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990601"/>
            <a:ext cx="7773338" cy="1596177"/>
          </a:xfrm>
        </p:spPr>
        <p:txBody>
          <a:bodyPr>
            <a:normAutofit/>
          </a:bodyPr>
          <a:lstStyle/>
          <a:p>
            <a:pPr algn="l"/>
            <a:br>
              <a:rPr lang="en-US" dirty="0"/>
            </a:br>
            <a:r>
              <a:rPr lang="en-US" sz="3200" dirty="0"/>
              <a:t>Documentation</a:t>
            </a:r>
            <a:br>
              <a:rPr lang="en-US" sz="3200" dirty="0"/>
            </a:br>
            <a:r>
              <a:rPr lang="en-US" sz="3200" dirty="0"/>
              <a:t>DEQ TEMPLATE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C74865-7A70-41F4-A162-842F2EF92E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2608" y="0"/>
            <a:ext cx="5115393" cy="6858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3D5A812-A2DB-4136-A2C5-8F4A98E888EE}"/>
              </a:ext>
            </a:extLst>
          </p:cNvPr>
          <p:cNvSpPr txBox="1"/>
          <p:nvPr/>
        </p:nvSpPr>
        <p:spPr>
          <a:xfrm>
            <a:off x="412501" y="2563063"/>
            <a:ext cx="38931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Note: you must add comments</a:t>
            </a:r>
          </a:p>
          <a:p>
            <a:r>
              <a:rPr lang="en-US" sz="2400" dirty="0">
                <a:solidFill>
                  <a:srgbClr val="C00000"/>
                </a:solidFill>
              </a:rPr>
              <a:t>regarding why you weren’t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able to collect samples within the first 30 minutes, if applicable.</a:t>
            </a:r>
          </a:p>
          <a:p>
            <a:endParaRPr lang="en-US" sz="2400" dirty="0">
              <a:solidFill>
                <a:srgbClr val="C00000"/>
              </a:solidFill>
            </a:endParaRPr>
          </a:p>
          <a:p>
            <a:r>
              <a:rPr lang="en-US" sz="2400" dirty="0">
                <a:solidFill>
                  <a:srgbClr val="C00000"/>
                </a:solidFill>
              </a:rPr>
              <a:t>Don’t forget to document any probable sources of observed contamination.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718D7D89-0AEB-4363-9088-B148C636823C}"/>
              </a:ext>
            </a:extLst>
          </p:cNvPr>
          <p:cNvSpPr/>
          <p:nvPr/>
        </p:nvSpPr>
        <p:spPr>
          <a:xfrm>
            <a:off x="4395753" y="5121564"/>
            <a:ext cx="1285407" cy="381000"/>
          </a:xfrm>
          <a:prstGeom prst="rightArrow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EDF5BD1-C5AB-441B-A9F7-E3D9A2E661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5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21"/>
    </mc:Choice>
    <mc:Fallback xmlns="">
      <p:transition spd="slow" advTm="76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A0D65E-2505-4330-B94C-31B12A956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968" y="1524000"/>
            <a:ext cx="6960065" cy="52578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EF8EDBA-0D03-49B7-9527-E147FF598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Documentation – OKC Template</a:t>
            </a:r>
            <a:br>
              <a:rPr lang="en-US" dirty="0"/>
            </a:b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5B0DC39-BD97-4FAB-9569-A67BE786F8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0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37"/>
    </mc:Choice>
    <mc:Fallback xmlns="">
      <p:transition spd="slow" advTm="22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332" y="228601"/>
            <a:ext cx="7773338" cy="1596177"/>
          </a:xfrm>
        </p:spPr>
        <p:txBody>
          <a:bodyPr/>
          <a:lstStyle/>
          <a:p>
            <a:r>
              <a:rPr lang="en-US" dirty="0"/>
              <a:t>Visual Monitoring Parameters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7B0437-7D3C-42EE-99DC-96009192C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8553" y="1294469"/>
            <a:ext cx="7644115" cy="545686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A11ABC3-BAAF-4262-B539-811C46C727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0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177"/>
    </mc:Choice>
    <mc:Fallback xmlns="">
      <p:transition spd="slow" advTm="200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Indicators of Pollution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Indicate what was observed that would lead a reasonable person to believe that the storm water runoff was polluted.</a:t>
            </a:r>
          </a:p>
          <a:p>
            <a:r>
              <a:rPr lang="en-US" dirty="0"/>
              <a:t>Examples: </a:t>
            </a:r>
          </a:p>
          <a:p>
            <a:pPr lvl="1"/>
            <a:r>
              <a:rPr lang="en-US" dirty="0"/>
              <a:t>Excessive trash (</a:t>
            </a:r>
            <a:r>
              <a:rPr lang="en-US" dirty="0" err="1"/>
              <a:t>Blowables</a:t>
            </a:r>
            <a:r>
              <a:rPr lang="en-US" dirty="0"/>
              <a:t> or illegal dumping)</a:t>
            </a:r>
          </a:p>
          <a:p>
            <a:pPr lvl="1"/>
            <a:r>
              <a:rPr lang="en-US" dirty="0"/>
              <a:t>Excessive surface scum</a:t>
            </a:r>
          </a:p>
          <a:p>
            <a:pPr lvl="1"/>
            <a:r>
              <a:rPr lang="en-US" dirty="0"/>
              <a:t>Discolored outfalls</a:t>
            </a:r>
          </a:p>
          <a:p>
            <a:pPr lvl="1"/>
            <a:r>
              <a:rPr lang="en-US" dirty="0"/>
              <a:t>Dead Fish/Animals</a:t>
            </a:r>
          </a:p>
        </p:txBody>
      </p:sp>
      <p:pic>
        <p:nvPicPr>
          <p:cNvPr id="4" name="Picture 27" descr="P000255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1768" y="4153418"/>
            <a:ext cx="3917113" cy="2629295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</p:pic>
      <p:pic>
        <p:nvPicPr>
          <p:cNvPr id="5" name="Picture 15" descr="P000390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79992" y="2843785"/>
            <a:ext cx="3025140" cy="3949273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9358736-C67F-40E0-8900-4519092C57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08"/>
    </mc:Choice>
    <mc:Fallback xmlns="">
      <p:transition spd="slow" advTm="18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Adverse Weather Conditions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4298884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When adverse weather conditions prevent the collection of samples during a calendar quarter, you must take a </a:t>
            </a:r>
            <a:r>
              <a:rPr lang="en-US" u="sng" dirty="0"/>
              <a:t>substitute sample </a:t>
            </a:r>
            <a:r>
              <a:rPr lang="en-US" dirty="0"/>
              <a:t>during the next qualifying event.</a:t>
            </a:r>
          </a:p>
          <a:p>
            <a:r>
              <a:rPr lang="en-US" dirty="0"/>
              <a:t>Adverse conditions potentially creating a dangerous situation, inaccessibility, or impracticability:</a:t>
            </a:r>
          </a:p>
          <a:p>
            <a:pPr lvl="1"/>
            <a:r>
              <a:rPr lang="en-US" dirty="0"/>
              <a:t>Local flooding</a:t>
            </a:r>
          </a:p>
          <a:p>
            <a:pPr lvl="1"/>
            <a:r>
              <a:rPr lang="en-US" dirty="0"/>
              <a:t>High Winds</a:t>
            </a:r>
          </a:p>
          <a:p>
            <a:pPr lvl="1"/>
            <a:r>
              <a:rPr lang="en-US" dirty="0"/>
              <a:t>Electrical storms</a:t>
            </a:r>
          </a:p>
          <a:p>
            <a:pPr lvl="1"/>
            <a:r>
              <a:rPr lang="en-US" dirty="0"/>
              <a:t>Hail</a:t>
            </a:r>
          </a:p>
          <a:p>
            <a:pPr lvl="1"/>
            <a:r>
              <a:rPr lang="en-US" dirty="0"/>
              <a:t>Tornado</a:t>
            </a:r>
          </a:p>
          <a:p>
            <a:pPr lvl="1"/>
            <a:r>
              <a:rPr lang="en-US" dirty="0"/>
              <a:t>Extended frozen conditions</a:t>
            </a:r>
          </a:p>
          <a:p>
            <a:pPr lvl="1"/>
            <a:r>
              <a:rPr lang="en-US" dirty="0"/>
              <a:t>Drought</a:t>
            </a:r>
          </a:p>
          <a:p>
            <a:r>
              <a:rPr lang="en-US" dirty="0"/>
              <a:t>You must document any failure to monitor and indicate the reason.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A1192F-ECE6-4B8C-8F62-CB06B8D337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3728" y="3663697"/>
            <a:ext cx="2478024" cy="268517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D2FF33B-B1AA-446A-82D6-16B08F79EE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9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89"/>
    </mc:Choice>
    <mc:Fallback xmlns="">
      <p:transition spd="slow" advTm="65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57D384-86D0-4566-96D7-B1AD91EB2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Exceptions to Quarterly Visual Monitoring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D89765-C689-402A-BBC4-3A7567690F3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2356104" y="1867783"/>
            <a:ext cx="7479792" cy="499021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668D470-DBCF-438E-8B2E-81EC075CE5ED}"/>
              </a:ext>
            </a:extLst>
          </p:cNvPr>
          <p:cNvSpPr/>
          <p:nvPr/>
        </p:nvSpPr>
        <p:spPr>
          <a:xfrm>
            <a:off x="3758184" y="2295144"/>
            <a:ext cx="4581144" cy="2194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560DCF6D-B537-4920-ABA3-D39D78556E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0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92"/>
    </mc:Choice>
    <mc:Fallback xmlns="">
      <p:transition spd="slow" advTm="44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42F4CC-09D6-4245-AAA3-E0A22C8DE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Periods &amp; Adverse Weather conditions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32F3DA-BFCE-462E-9162-E4B520C5E0E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1149255" y="2458403"/>
            <a:ext cx="9893489" cy="406126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578A39F-9D51-4B11-99A7-7B76C7129FF5}"/>
              </a:ext>
            </a:extLst>
          </p:cNvPr>
          <p:cNvSpPr/>
          <p:nvPr/>
        </p:nvSpPr>
        <p:spPr>
          <a:xfrm>
            <a:off x="3822192" y="6163056"/>
            <a:ext cx="6245352" cy="23774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514A01D-B4CD-418D-BBBC-BD7A74864D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35"/>
    </mc:Choice>
    <mc:Fallback xmlns="">
      <p:transition spd="slow" advTm="30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*Representative Outfalls</a:t>
            </a:r>
            <a:br>
              <a:rPr lang="en-US" dirty="0"/>
            </a:br>
            <a:r>
              <a:rPr lang="en-US" dirty="0"/>
              <a:t>aka Substantially identical effluents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175068"/>
            <a:ext cx="10363826" cy="417086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If your facility has two or more outfalls and the following apply:</a:t>
            </a:r>
          </a:p>
          <a:p>
            <a:pPr lvl="1"/>
            <a:r>
              <a:rPr lang="en-US" dirty="0"/>
              <a:t>Discharges consist of substantially identical effluents (</a:t>
            </a:r>
            <a:r>
              <a:rPr lang="en-US" dirty="0">
                <a:solidFill>
                  <a:schemeClr val="accent6"/>
                </a:solidFill>
              </a:rPr>
              <a:t>Runoff looks the same</a:t>
            </a:r>
            <a:r>
              <a:rPr lang="en-US" dirty="0"/>
              <a:t>), </a:t>
            </a:r>
            <a:r>
              <a:rPr lang="en-US" u="sng" dirty="0"/>
              <a:t>and</a:t>
            </a:r>
          </a:p>
          <a:p>
            <a:pPr lvl="1"/>
            <a:r>
              <a:rPr lang="en-US" dirty="0"/>
              <a:t>Similar industrial activities and control measures exist in the areas being compared (</a:t>
            </a:r>
            <a:r>
              <a:rPr lang="en-US" dirty="0">
                <a:solidFill>
                  <a:schemeClr val="accent6"/>
                </a:solidFill>
              </a:rPr>
              <a:t>similar activities in each area</a:t>
            </a:r>
            <a:r>
              <a:rPr lang="en-US" dirty="0"/>
              <a:t>), </a:t>
            </a:r>
            <a:r>
              <a:rPr lang="en-US" u="sng" dirty="0"/>
              <a:t>and</a:t>
            </a:r>
          </a:p>
          <a:p>
            <a:pPr lvl="1"/>
            <a:r>
              <a:rPr lang="en-US" dirty="0"/>
              <a:t>Similar exposed materials may contribute pollutants to storm water runoff in the areas being compared (</a:t>
            </a:r>
            <a:r>
              <a:rPr lang="en-US" dirty="0">
                <a:solidFill>
                  <a:schemeClr val="accent6"/>
                </a:solidFill>
              </a:rPr>
              <a:t>similar materials in each area</a:t>
            </a:r>
            <a:r>
              <a:rPr lang="en-US" dirty="0"/>
              <a:t>), </a:t>
            </a:r>
            <a:r>
              <a:rPr lang="en-US" u="sng" dirty="0"/>
              <a:t>and</a:t>
            </a:r>
          </a:p>
          <a:p>
            <a:pPr lvl="1"/>
            <a:r>
              <a:rPr lang="en-US" dirty="0"/>
              <a:t>Similar runoff coefficients of the outfalls’ drainage areas.</a:t>
            </a:r>
          </a:p>
          <a:p>
            <a:pPr lvl="2"/>
            <a:r>
              <a:rPr lang="en-US" dirty="0"/>
              <a:t>“Runoff Coefficient means the fraction of total rainfall that will appear at the conveyance (outfall) as runoff.” (i.e.: </a:t>
            </a:r>
            <a:r>
              <a:rPr lang="en-US" dirty="0">
                <a:solidFill>
                  <a:schemeClr val="accent6"/>
                </a:solidFill>
              </a:rPr>
              <a:t>similar area in size with similar amounts of impervious surfaces</a:t>
            </a:r>
            <a:r>
              <a:rPr lang="en-US" dirty="0"/>
              <a:t>)</a:t>
            </a:r>
          </a:p>
          <a:p>
            <a:r>
              <a:rPr lang="en-US" dirty="0"/>
              <a:t>If each of the above situations is true, </a:t>
            </a:r>
            <a:r>
              <a:rPr lang="en-US" u="sng" dirty="0"/>
              <a:t>and</a:t>
            </a:r>
            <a:r>
              <a:rPr lang="en-US" dirty="0"/>
              <a:t> you have shown through previous quarterly visual monitoring results that the above is true, then you may apply for an allowance to monitor the outfalls on a rotating basis for quarterly visual monitoring.</a:t>
            </a:r>
          </a:p>
          <a:p>
            <a:r>
              <a:rPr lang="en-US" dirty="0"/>
              <a:t>Be aware:  if contamination is found at the representative sampling point, control measures must be assessed and modified for each outfall represented by the monitored one.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2CE1A9-44C2-415E-825B-F643189BF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398" y="0"/>
            <a:ext cx="2590602" cy="27052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4903F3-FC78-4228-B25B-6AF8F6FBB355}"/>
              </a:ext>
            </a:extLst>
          </p:cNvPr>
          <p:cNvSpPr txBox="1"/>
          <p:nvPr/>
        </p:nvSpPr>
        <p:spPr>
          <a:xfrm>
            <a:off x="246888" y="6353294"/>
            <a:ext cx="11803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Quick guide on Runoff Coefficients: </a:t>
            </a:r>
            <a:r>
              <a:rPr lang="en-US" dirty="0">
                <a:hlinkClick r:id="rId5"/>
              </a:rPr>
              <a:t>www.waterboards.ca.gov/water_issues/programs/swamp/docs/cwt/guidance/513.pdf</a:t>
            </a:r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F3428F0-50DD-4F45-B0C7-EDEB26D164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8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42"/>
    </mc:Choice>
    <mc:Fallback xmlns="">
      <p:transition spd="slow" advTm="61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34ECA32-0294-4D12-BF2D-48B114222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Notes – OKR05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5B7C0F-00A9-4FEB-9201-517DCE3A023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1320246" y="2998184"/>
            <a:ext cx="9551508" cy="23967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8222DA-B24B-4580-A0C9-64F7B9AC5EB1}"/>
              </a:ext>
            </a:extLst>
          </p:cNvPr>
          <p:cNvSpPr txBox="1"/>
          <p:nvPr/>
        </p:nvSpPr>
        <p:spPr>
          <a:xfrm>
            <a:off x="1399169" y="2237107"/>
            <a:ext cx="9526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These notes immediately follow Table 7-1, Visual Monitoring of Stormwater Discharges, in the OKR05: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99AD3A8-2590-448D-85A6-7C669A0D9E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4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86"/>
    </mc:Choice>
    <mc:Fallback xmlns="">
      <p:transition spd="slow" advTm="44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42DED-90B3-41EB-93F2-7C7569367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FB4066-7DD1-402B-BF6D-0EF6D1AF2E2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4490908"/>
          </a:xfrm>
        </p:spPr>
        <p:txBody>
          <a:bodyPr>
            <a:normAutofit/>
          </a:bodyPr>
          <a:lstStyle/>
          <a:p>
            <a:r>
              <a:rPr lang="en-US" dirty="0"/>
              <a:t>Topics to be covered in this webinar:</a:t>
            </a:r>
          </a:p>
          <a:p>
            <a:pPr lvl="1"/>
            <a:r>
              <a:rPr lang="en-US" dirty="0"/>
              <a:t>In-Depth Focus on Quarterly Visual monitoring:</a:t>
            </a:r>
          </a:p>
          <a:p>
            <a:pPr lvl="2"/>
            <a:r>
              <a:rPr lang="en-US" dirty="0"/>
              <a:t>Why are you doing this &amp; outfall locations</a:t>
            </a:r>
          </a:p>
          <a:p>
            <a:pPr lvl="2"/>
            <a:r>
              <a:rPr lang="en-US" dirty="0"/>
              <a:t>Site map examples</a:t>
            </a:r>
          </a:p>
          <a:p>
            <a:pPr lvl="2"/>
            <a:r>
              <a:rPr lang="en-US" dirty="0"/>
              <a:t>Qualifying runoff Events Explained</a:t>
            </a:r>
          </a:p>
          <a:p>
            <a:pPr lvl="2"/>
            <a:r>
              <a:rPr lang="en-US" dirty="0"/>
              <a:t>Ice &amp; snow melt runoff</a:t>
            </a:r>
          </a:p>
          <a:p>
            <a:pPr lvl="2"/>
            <a:r>
              <a:rPr lang="en-US" dirty="0"/>
              <a:t>Equipment needed &amp; Sampling procedure</a:t>
            </a:r>
          </a:p>
          <a:p>
            <a:pPr lvl="2"/>
            <a:r>
              <a:rPr lang="en-US" dirty="0"/>
              <a:t>Required Documentation</a:t>
            </a:r>
          </a:p>
          <a:p>
            <a:pPr lvl="2"/>
            <a:r>
              <a:rPr lang="en-US" dirty="0"/>
              <a:t>Visual monitoring parameters &amp; Other indicators of pollution</a:t>
            </a:r>
          </a:p>
          <a:p>
            <a:pPr lvl="2"/>
            <a:r>
              <a:rPr lang="en-US" dirty="0"/>
              <a:t>Adverse weather conditions</a:t>
            </a:r>
          </a:p>
          <a:p>
            <a:pPr lvl="2"/>
            <a:r>
              <a:rPr lang="en-US" dirty="0"/>
              <a:t>Representative outfalls</a:t>
            </a:r>
          </a:p>
          <a:p>
            <a:pPr lvl="2"/>
            <a:r>
              <a:rPr lang="en-US" dirty="0"/>
              <a:t>Demonstration video</a:t>
            </a:r>
          </a:p>
          <a:p>
            <a:pPr lvl="2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7DEC35-63E6-40A8-8491-00849BA1E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9313" y="2557462"/>
            <a:ext cx="2619375" cy="1743075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203790E-21D7-4A84-9C54-B3AFB1151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5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10"/>
    </mc:Choice>
    <mc:Fallback xmlns="">
      <p:transition spd="slow" advTm="39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01460-6495-431D-A3F1-7597E2395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VIDEO – Quarterly Visual </a:t>
            </a:r>
            <a:br>
              <a:rPr lang="en-US" dirty="0"/>
            </a:br>
            <a:r>
              <a:rPr lang="en-US" dirty="0"/>
              <a:t>Monitoring, changes: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636C8-E9DC-413A-B7DF-B8712739202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Keep all records for at least three (3) years from the date that your coverage under the OKR05 permit expires or is terminated</a:t>
            </a:r>
          </a:p>
          <a:p>
            <a:r>
              <a:rPr lang="en-US" dirty="0"/>
              <a:t>Form has changed, use new form as described in this presentation</a:t>
            </a:r>
          </a:p>
          <a:p>
            <a:r>
              <a:rPr lang="en-US" dirty="0"/>
              <a:t>Settled Solids to be measured after “at least 60 minutes”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9084F4-88AE-40B8-B10F-AABFA6A0E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454" y="296158"/>
            <a:ext cx="4782682" cy="648845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DEAD0C7-89F0-4C02-8754-61605E3461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0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08"/>
    </mc:Choice>
    <mc:Fallback xmlns="">
      <p:transition spd="slow" advTm="44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D545CB7-7BCE-4A58-8483-7674517AD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– Quarterly Visual Monitoring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EC2860-13AC-4251-9E84-CB196EA5C1F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File is too large with video attached </a:t>
            </a:r>
          </a:p>
          <a:p>
            <a:r>
              <a:rPr lang="en-US" dirty="0"/>
              <a:t>Video is available online at:</a:t>
            </a:r>
          </a:p>
          <a:p>
            <a:pPr marL="0" indent="0" algn="ctr">
              <a:buNone/>
            </a:pPr>
            <a:r>
              <a:rPr lang="en-US" dirty="0"/>
              <a:t> </a:t>
            </a:r>
            <a:r>
              <a:rPr lang="en-US" dirty="0">
                <a:hlinkClick r:id="rId3"/>
              </a:rPr>
              <a:t>www.youtube.com/watch?v=THI7Xsbvaj4&amp;feature=youtu.be</a:t>
            </a:r>
            <a:endParaRPr lang="en-US" dirty="0"/>
          </a:p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130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323"/>
    </mc:Choice>
    <mc:Fallback xmlns="">
      <p:transition spd="slow" advTm="351323"/>
    </mc:Fallback>
  </mc:AlternateContent>
  <p:extLst>
    <p:ext uri="{E180D4A7-C9FB-4DFB-919C-405C955672EB}">
      <p14:showEvtLst xmlns:p14="http://schemas.microsoft.com/office/powerpoint/2010/main">
        <p14:playEvt time="1222" objId="7"/>
        <p14:triggerEvt type="onClick" time="1222" objId="7"/>
        <p14:stopEvt time="350050" objId="7"/>
      </p14:showEvt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4" descr="http://www.associationnews.com/anews/wp-content/uploads/2012/10/OklahomaCity_Skyline_River-Photo-Credit-Oklahoma-City-Convention-Visitors-Bureau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07671" y="439674"/>
            <a:ext cx="10996940" cy="1790700"/>
          </a:xfrm>
          <a:prstGeom prst="rect">
            <a:avLst/>
          </a:prstGeom>
        </p:spPr>
        <p:txBody>
          <a:bodyPr vert="horz" anchor="ctr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For more information:</a:t>
            </a:r>
            <a:b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sz="3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www.okc.gov/SWQ</a:t>
            </a:r>
          </a:p>
          <a:p>
            <a:pPr algn="r"/>
            <a:r>
              <a:rPr lang="en-US" sz="2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www.deq.ok.gov</a:t>
            </a:r>
          </a:p>
          <a:p>
            <a:pPr algn="r"/>
            <a:r>
              <a:rPr lang="en-U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www.epa.gov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5F33A46-386B-415E-B5C6-BB1D96614D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AED00F-099E-4E9F-87C6-FA9C83C1FB76}"/>
              </a:ext>
            </a:extLst>
          </p:cNvPr>
          <p:cNvSpPr txBox="1"/>
          <p:nvPr/>
        </p:nvSpPr>
        <p:spPr>
          <a:xfrm>
            <a:off x="772176" y="6233660"/>
            <a:ext cx="4182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Questions? email: </a:t>
            </a:r>
            <a:r>
              <a:rPr lang="en-US" dirty="0">
                <a:hlinkClick r:id="rId7"/>
              </a:rPr>
              <a:t>rebecca.dallen@okc.gov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710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88"/>
    </mc:Choice>
    <mc:Fallback xmlns="">
      <p:transition spd="slow" advTm="57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E91D7-D8FA-4C36-8DFF-9FF402E58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Quarterly Visual Monitoring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2BF0F-4E89-4ADB-8F1F-9224C44822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All Industrial Storm Water Discharge Permittees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00A77E-D269-4B43-BD56-5DEA8BB374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846"/>
          <a:stretch/>
        </p:blipFill>
        <p:spPr>
          <a:xfrm>
            <a:off x="5715000" y="228601"/>
            <a:ext cx="3600062" cy="19770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95955C-EC62-4778-94CD-E73415C13B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6958" y="4336884"/>
            <a:ext cx="3578042" cy="200089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9101963-1002-40C8-AD39-EBE6777712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1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49"/>
    </mc:Choice>
    <mc:Fallback xmlns="">
      <p:transition spd="slow" advTm="24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you doing this?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All industries that have Industrial storm water discharge permits are required to perform Visual Monitoring at least once per calendar quarter.</a:t>
            </a:r>
          </a:p>
          <a:p>
            <a:r>
              <a:rPr lang="en-US" dirty="0"/>
              <a:t>Provides visual documentation of whether your pollution prevention plan And Best Management Practices are effective.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4BE7DD-10C3-4DA2-A321-F3069E3B87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948" y="4425697"/>
            <a:ext cx="3845052" cy="215192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BB8E1A2-B7F4-4EAB-81B8-323BC0FF8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4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02"/>
    </mc:Choice>
    <mc:Fallback xmlns="">
      <p:transition spd="slow" advTm="54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FC28FDD-1C2E-4F07-A045-1848CEBEB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you doing this?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C71CF3-AA3C-46E3-9128-61EB98FBE42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2154044" y="1669790"/>
            <a:ext cx="7883912" cy="518821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386EDFF-E693-4EF4-948D-A4245C368F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4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349"/>
    </mc:Choice>
    <mc:Fallback xmlns="">
      <p:transition spd="slow" advTm="92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Where is Your outfall?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8989177" cy="4490908"/>
          </a:xfrm>
        </p:spPr>
        <p:txBody>
          <a:bodyPr>
            <a:normAutofit/>
          </a:bodyPr>
          <a:lstStyle/>
          <a:p>
            <a:r>
              <a:rPr lang="en-US" dirty="0"/>
              <a:t>An outfall refers to any and all areas where storm water discharges from your facility.</a:t>
            </a:r>
          </a:p>
          <a:p>
            <a:pPr lvl="1"/>
            <a:r>
              <a:rPr lang="en-US" dirty="0"/>
              <a:t>There could be several, depending on the layout of your facility</a:t>
            </a:r>
          </a:p>
          <a:p>
            <a:r>
              <a:rPr lang="en-US" dirty="0"/>
              <a:t>Outfall(s) at your facility must be indicated on your facility’s site map.</a:t>
            </a:r>
          </a:p>
          <a:p>
            <a:pPr lvl="1"/>
            <a:r>
              <a:rPr lang="en-US" dirty="0"/>
              <a:t>If you are developing a new site map, you may need to walk the facility during a rain event in order to determine outfall locations.</a:t>
            </a:r>
          </a:p>
          <a:p>
            <a:r>
              <a:rPr lang="en-US" dirty="0"/>
              <a:t>If you have more than one outfall, each outfall will be required to be monitored separately* - - EACH calendar quarter.</a:t>
            </a:r>
          </a:p>
          <a:p>
            <a:r>
              <a:rPr lang="en-US" dirty="0"/>
              <a:t>Outfalls must be numbered sequentially in this format:</a:t>
            </a:r>
          </a:p>
          <a:p>
            <a:pPr lvl="1"/>
            <a:r>
              <a:rPr lang="en-US" dirty="0"/>
              <a:t>001, 002, 003, etc.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C91F9D-A9A3-4FF5-BB03-763F001EBB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2953" y="0"/>
            <a:ext cx="2289048" cy="31280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3B3348-765F-4E01-A468-A4B6EDAC2D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2951" y="3604344"/>
            <a:ext cx="2295635" cy="325365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EEF2F2B-BD59-480F-9B25-CE9BB9051C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31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74"/>
    </mc:Choice>
    <mc:Fallback xmlns="">
      <p:transition spd="slow" advTm="57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F9B37-5EBD-42F7-8248-454775878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Where is Your outfall?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04FDCF-A0F6-4F53-8557-DF5DCE1F56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99563"/>
            <a:ext cx="8103887" cy="45584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DC120C-D626-477B-B2A6-D35A5805BB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8790" y="432243"/>
            <a:ext cx="5423210" cy="2999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979B2C-7120-4815-AB46-EB5EA8FCD0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8040" y="4209162"/>
            <a:ext cx="5013960" cy="264883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79C5AFD-8695-445C-A52B-E3F845E34B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0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97"/>
    </mc:Choice>
    <mc:Fallback xmlns="">
      <p:transition spd="slow" advTm="38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628" name="Picture 4" descr="CentralMaintenanceFacility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527711" y="0"/>
            <a:ext cx="9144000" cy="6858000"/>
          </a:xfrm>
          <a:noFill/>
          <a:ln/>
        </p:spPr>
      </p:pic>
      <p:sp>
        <p:nvSpPr>
          <p:cNvPr id="538632" name="Line 8"/>
          <p:cNvSpPr>
            <a:spLocks noChangeShapeType="1"/>
          </p:cNvSpPr>
          <p:nvPr/>
        </p:nvSpPr>
        <p:spPr bwMode="auto">
          <a:xfrm flipV="1">
            <a:off x="9753600" y="3886200"/>
            <a:ext cx="76200" cy="1295400"/>
          </a:xfrm>
          <a:prstGeom prst="line">
            <a:avLst/>
          </a:prstGeom>
          <a:noFill/>
          <a:ln w="6350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8633" name="Line 9"/>
          <p:cNvSpPr>
            <a:spLocks noChangeShapeType="1"/>
          </p:cNvSpPr>
          <p:nvPr/>
        </p:nvSpPr>
        <p:spPr bwMode="auto">
          <a:xfrm flipH="1">
            <a:off x="2133600" y="1524000"/>
            <a:ext cx="1219200" cy="381000"/>
          </a:xfrm>
          <a:prstGeom prst="line">
            <a:avLst/>
          </a:prstGeom>
          <a:noFill/>
          <a:ln w="6350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8634" name="Line 10"/>
          <p:cNvSpPr>
            <a:spLocks noChangeShapeType="1"/>
          </p:cNvSpPr>
          <p:nvPr/>
        </p:nvSpPr>
        <p:spPr bwMode="auto">
          <a:xfrm flipH="1" flipV="1">
            <a:off x="2209800" y="2362200"/>
            <a:ext cx="1066800" cy="914400"/>
          </a:xfrm>
          <a:prstGeom prst="line">
            <a:avLst/>
          </a:prstGeom>
          <a:noFill/>
          <a:ln w="6350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8635" name="Text Box 11"/>
          <p:cNvSpPr txBox="1">
            <a:spLocks noChangeArrowheads="1"/>
          </p:cNvSpPr>
          <p:nvPr/>
        </p:nvSpPr>
        <p:spPr bwMode="auto">
          <a:xfrm>
            <a:off x="2295526" y="3200400"/>
            <a:ext cx="1276311" cy="36933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dirty="0"/>
              <a:t>Outfall 001</a:t>
            </a:r>
          </a:p>
        </p:txBody>
      </p:sp>
      <p:sp>
        <p:nvSpPr>
          <p:cNvPr id="538636" name="Text Box 12"/>
          <p:cNvSpPr txBox="1">
            <a:spLocks noChangeArrowheads="1"/>
          </p:cNvSpPr>
          <p:nvPr/>
        </p:nvSpPr>
        <p:spPr bwMode="auto">
          <a:xfrm>
            <a:off x="3365501" y="1295400"/>
            <a:ext cx="1276311" cy="36933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dirty="0"/>
              <a:t>Outfall 002</a:t>
            </a:r>
          </a:p>
        </p:txBody>
      </p:sp>
      <p:sp>
        <p:nvSpPr>
          <p:cNvPr id="538637" name="Text Box 13"/>
          <p:cNvSpPr txBox="1">
            <a:spLocks noChangeArrowheads="1"/>
          </p:cNvSpPr>
          <p:nvPr/>
        </p:nvSpPr>
        <p:spPr bwMode="auto">
          <a:xfrm>
            <a:off x="8162926" y="5105400"/>
            <a:ext cx="1276311" cy="36933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dirty="0"/>
              <a:t>Outfall 003</a:t>
            </a:r>
          </a:p>
        </p:txBody>
      </p:sp>
      <p:sp>
        <p:nvSpPr>
          <p:cNvPr id="538659" name="AutoShape 35"/>
          <p:cNvSpPr>
            <a:spLocks noChangeArrowheads="1"/>
          </p:cNvSpPr>
          <p:nvPr/>
        </p:nvSpPr>
        <p:spPr bwMode="auto">
          <a:xfrm>
            <a:off x="1828800" y="533400"/>
            <a:ext cx="304800" cy="1295400"/>
          </a:xfrm>
          <a:prstGeom prst="upArrow">
            <a:avLst>
              <a:gd name="adj1" fmla="val 50000"/>
              <a:gd name="adj2" fmla="val 1062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8660" name="Text Box 36"/>
          <p:cNvSpPr txBox="1">
            <a:spLocks noChangeArrowheads="1"/>
          </p:cNvSpPr>
          <p:nvPr/>
        </p:nvSpPr>
        <p:spPr bwMode="auto">
          <a:xfrm>
            <a:off x="3162300" y="1"/>
            <a:ext cx="6134100" cy="584775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sz="3200" b="1" dirty="0">
                <a:solidFill>
                  <a:srgbClr val="FF0000"/>
                </a:solidFill>
              </a:rPr>
              <a:t>Discharges To: Oklahoma River</a:t>
            </a:r>
          </a:p>
        </p:txBody>
      </p:sp>
      <p:sp>
        <p:nvSpPr>
          <p:cNvPr id="538661" name="AutoShape 37"/>
          <p:cNvSpPr>
            <a:spLocks noChangeArrowheads="1"/>
          </p:cNvSpPr>
          <p:nvPr/>
        </p:nvSpPr>
        <p:spPr bwMode="auto">
          <a:xfrm>
            <a:off x="2133600" y="2590800"/>
            <a:ext cx="152400" cy="457200"/>
          </a:xfrm>
          <a:prstGeom prst="up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8662" name="AutoShape 38"/>
          <p:cNvSpPr>
            <a:spLocks noChangeArrowheads="1"/>
          </p:cNvSpPr>
          <p:nvPr/>
        </p:nvSpPr>
        <p:spPr bwMode="auto">
          <a:xfrm>
            <a:off x="3657600" y="2438400"/>
            <a:ext cx="152400" cy="457200"/>
          </a:xfrm>
          <a:prstGeom prst="up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8663" name="AutoShape 39"/>
          <p:cNvSpPr>
            <a:spLocks noChangeArrowheads="1"/>
          </p:cNvSpPr>
          <p:nvPr/>
        </p:nvSpPr>
        <p:spPr bwMode="auto">
          <a:xfrm>
            <a:off x="6477000" y="1752600"/>
            <a:ext cx="1143000" cy="228600"/>
          </a:xfrm>
          <a:prstGeom prst="leftArrow">
            <a:avLst>
              <a:gd name="adj1" fmla="val 50000"/>
              <a:gd name="adj2" fmla="val 1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8664" name="AutoShape 40"/>
          <p:cNvSpPr>
            <a:spLocks noChangeArrowheads="1"/>
          </p:cNvSpPr>
          <p:nvPr/>
        </p:nvSpPr>
        <p:spPr bwMode="auto">
          <a:xfrm>
            <a:off x="8534400" y="762000"/>
            <a:ext cx="533400" cy="152400"/>
          </a:xfrm>
          <a:prstGeom prst="rightArrow">
            <a:avLst>
              <a:gd name="adj1" fmla="val 50000"/>
              <a:gd name="adj2" fmla="val 8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8666" name="AutoShape 42"/>
          <p:cNvSpPr>
            <a:spLocks noChangeArrowheads="1"/>
          </p:cNvSpPr>
          <p:nvPr/>
        </p:nvSpPr>
        <p:spPr bwMode="auto">
          <a:xfrm>
            <a:off x="9677400" y="1371600"/>
            <a:ext cx="152400" cy="45720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8667" name="AutoShape 43"/>
          <p:cNvSpPr>
            <a:spLocks noChangeArrowheads="1"/>
          </p:cNvSpPr>
          <p:nvPr/>
        </p:nvSpPr>
        <p:spPr bwMode="auto">
          <a:xfrm>
            <a:off x="9067800" y="2133600"/>
            <a:ext cx="533400" cy="152400"/>
          </a:xfrm>
          <a:prstGeom prst="rightArrow">
            <a:avLst>
              <a:gd name="adj1" fmla="val 50000"/>
              <a:gd name="adj2" fmla="val 8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8668" name="AutoShape 44"/>
          <p:cNvSpPr>
            <a:spLocks noChangeArrowheads="1"/>
          </p:cNvSpPr>
          <p:nvPr/>
        </p:nvSpPr>
        <p:spPr bwMode="auto">
          <a:xfrm>
            <a:off x="9677400" y="2667000"/>
            <a:ext cx="152400" cy="45720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8669" name="AutoShape 45"/>
          <p:cNvSpPr>
            <a:spLocks noChangeArrowheads="1"/>
          </p:cNvSpPr>
          <p:nvPr/>
        </p:nvSpPr>
        <p:spPr bwMode="auto">
          <a:xfrm rot="16200000">
            <a:off x="9709820" y="3329944"/>
            <a:ext cx="1202024" cy="333336"/>
          </a:xfrm>
          <a:prstGeom prst="rightArrow">
            <a:avLst>
              <a:gd name="adj1" fmla="val 50000"/>
              <a:gd name="adj2" fmla="val 8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8670" name="AutoShape 46"/>
          <p:cNvSpPr>
            <a:spLocks noChangeArrowheads="1"/>
          </p:cNvSpPr>
          <p:nvPr/>
        </p:nvSpPr>
        <p:spPr bwMode="auto">
          <a:xfrm>
            <a:off x="8991600" y="3733800"/>
            <a:ext cx="533400" cy="152400"/>
          </a:xfrm>
          <a:prstGeom prst="rightArrow">
            <a:avLst>
              <a:gd name="adj1" fmla="val 50000"/>
              <a:gd name="adj2" fmla="val 8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8671" name="AutoShape 47"/>
          <p:cNvSpPr>
            <a:spLocks noChangeArrowheads="1"/>
          </p:cNvSpPr>
          <p:nvPr/>
        </p:nvSpPr>
        <p:spPr bwMode="auto">
          <a:xfrm>
            <a:off x="8686800" y="4038600"/>
            <a:ext cx="152400" cy="457200"/>
          </a:xfrm>
          <a:prstGeom prst="up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8672" name="AutoShape 48"/>
          <p:cNvSpPr>
            <a:spLocks noChangeArrowheads="1"/>
          </p:cNvSpPr>
          <p:nvPr/>
        </p:nvSpPr>
        <p:spPr bwMode="auto">
          <a:xfrm>
            <a:off x="9677400" y="4114800"/>
            <a:ext cx="152400" cy="457200"/>
          </a:xfrm>
          <a:prstGeom prst="up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8673" name="AutoShape 49"/>
          <p:cNvSpPr>
            <a:spLocks noChangeArrowheads="1"/>
          </p:cNvSpPr>
          <p:nvPr/>
        </p:nvSpPr>
        <p:spPr bwMode="auto">
          <a:xfrm>
            <a:off x="7543800" y="4572000"/>
            <a:ext cx="152400" cy="457200"/>
          </a:xfrm>
          <a:prstGeom prst="up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8674" name="AutoShape 50"/>
          <p:cNvSpPr>
            <a:spLocks noChangeArrowheads="1"/>
          </p:cNvSpPr>
          <p:nvPr/>
        </p:nvSpPr>
        <p:spPr bwMode="auto">
          <a:xfrm>
            <a:off x="7620000" y="5715000"/>
            <a:ext cx="762000" cy="152400"/>
          </a:xfrm>
          <a:prstGeom prst="leftArrow">
            <a:avLst>
              <a:gd name="adj1" fmla="val 50000"/>
              <a:gd name="adj2" fmla="val 1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8675" name="AutoShape 51"/>
          <p:cNvSpPr>
            <a:spLocks noChangeArrowheads="1"/>
          </p:cNvSpPr>
          <p:nvPr/>
        </p:nvSpPr>
        <p:spPr bwMode="auto">
          <a:xfrm>
            <a:off x="6096000" y="4572000"/>
            <a:ext cx="152400" cy="457200"/>
          </a:xfrm>
          <a:prstGeom prst="up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8676" name="AutoShape 52"/>
          <p:cNvSpPr>
            <a:spLocks noChangeArrowheads="1"/>
          </p:cNvSpPr>
          <p:nvPr/>
        </p:nvSpPr>
        <p:spPr bwMode="auto">
          <a:xfrm>
            <a:off x="4419600" y="3505200"/>
            <a:ext cx="1143000" cy="228600"/>
          </a:xfrm>
          <a:prstGeom prst="leftArrow">
            <a:avLst>
              <a:gd name="adj1" fmla="val 50000"/>
              <a:gd name="adj2" fmla="val 1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8677" name="AutoShape 53"/>
          <p:cNvSpPr>
            <a:spLocks noChangeArrowheads="1"/>
          </p:cNvSpPr>
          <p:nvPr/>
        </p:nvSpPr>
        <p:spPr bwMode="auto">
          <a:xfrm>
            <a:off x="4191000" y="4572000"/>
            <a:ext cx="152400" cy="457200"/>
          </a:xfrm>
          <a:prstGeom prst="up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8678" name="Text Box 54"/>
          <p:cNvSpPr txBox="1">
            <a:spLocks noChangeArrowheads="1"/>
          </p:cNvSpPr>
          <p:nvPr/>
        </p:nvSpPr>
        <p:spPr bwMode="auto">
          <a:xfrm>
            <a:off x="1524000" y="6013157"/>
            <a:ext cx="9144000" cy="838200"/>
          </a:xfrm>
          <a:prstGeom prst="rect">
            <a:avLst/>
          </a:prstGeom>
          <a:solidFill>
            <a:srgbClr val="003300">
              <a:alpha val="72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28600" indent="-228600" algn="just"/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All of the surface water draining from this facility’s property will eventually discharge into the North Canadian (Oklahoma) River through many different flow routes.</a:t>
            </a:r>
          </a:p>
          <a:p>
            <a:pPr marL="228600" indent="-228600" algn="just"/>
            <a:endParaRPr lang="en-US" sz="20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A3B1A33-2F4C-4E57-A825-98CC30746C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78629"/>
      </p:ext>
    </p:extLst>
  </p:cSld>
  <p:clrMapOvr>
    <a:masterClrMapping/>
  </p:clrMapOvr>
  <p:transition advTm="252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538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3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38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38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38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38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38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38632" grpId="0" animBg="1"/>
      <p:bldP spid="538633" grpId="0" animBg="1"/>
      <p:bldP spid="538634" grpId="0" animBg="1"/>
      <p:bldP spid="538635" grpId="0" animBg="1" autoUpdateAnimBg="0"/>
      <p:bldP spid="538636" grpId="0" animBg="1" autoUpdateAnimBg="0"/>
      <p:bldP spid="538637" grpId="0" animBg="1" autoUpdateAnimBg="0"/>
      <p:bldP spid="538678" grpId="0" animBg="1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6377351-63A1-4C2E-8C9A-66CDD70F16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F3CD65D-61A5-43C9-A837-6EC73C7DA8AB}">
  <ds:schemaRefs>
    <ds:schemaRef ds:uri="http://schemas.microsoft.com/office/2006/documentManagement/types"/>
    <ds:schemaRef ds:uri="16c05727-aa75-4e4a-9b5f-8a80a1165891"/>
    <ds:schemaRef ds:uri="http://schemas.microsoft.com/office/infopath/2007/PartnerControls"/>
    <ds:schemaRef ds:uri="http://purl.org/dc/terms/"/>
    <ds:schemaRef ds:uri="http://purl.org/dc/dcmitype/"/>
    <ds:schemaRef ds:uri="http://schemas.openxmlformats.org/package/2006/metadata/core-properties"/>
    <ds:schemaRef ds:uri="http://purl.org/dc/elements/1.1/"/>
    <ds:schemaRef ds:uri="71af3243-3dd4-4a8d-8c0d-dd76da1f02a5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1F006B4-A9E1-4F39-85C8-FB836F91934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1620</Words>
  <Application>Microsoft Office PowerPoint</Application>
  <PresentationFormat>Widescreen</PresentationFormat>
  <Paragraphs>156</Paragraphs>
  <Slides>32</Slides>
  <Notes>3</Notes>
  <HiddenSlides>0</HiddenSlides>
  <MMClips>31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Tw Cen MT</vt:lpstr>
      <vt:lpstr>Droplet</vt:lpstr>
      <vt:lpstr>Sampling: Quarterly Visual Monitoring</vt:lpstr>
      <vt:lpstr>How to view our webinar series</vt:lpstr>
      <vt:lpstr>Objectives</vt:lpstr>
      <vt:lpstr>Quarterly Visual Monitoring</vt:lpstr>
      <vt:lpstr>Why are you doing this?</vt:lpstr>
      <vt:lpstr>Why are you doing this?</vt:lpstr>
      <vt:lpstr>Where is Your outfall?</vt:lpstr>
      <vt:lpstr>Where is Your outfall?</vt:lpstr>
      <vt:lpstr>PowerPoint Presentation</vt:lpstr>
      <vt:lpstr>PowerPoint Presentation</vt:lpstr>
      <vt:lpstr>Qualifying Runoff Events –  The Rules</vt:lpstr>
      <vt:lpstr>Ice and Snow Melt Runoff</vt:lpstr>
      <vt:lpstr>Qualifying Runoff Events –  The Rules</vt:lpstr>
      <vt:lpstr>Equipment Needed</vt:lpstr>
      <vt:lpstr>Sampling Procedure</vt:lpstr>
      <vt:lpstr>Grab Sample Collection</vt:lpstr>
      <vt:lpstr>Sampling Procedure</vt:lpstr>
      <vt:lpstr>Documentation</vt:lpstr>
      <vt:lpstr>Rain Gauge Log, Optional form</vt:lpstr>
      <vt:lpstr>Documentation</vt:lpstr>
      <vt:lpstr> Documentation DEQ TEMPLATE</vt:lpstr>
      <vt:lpstr>Documentation – OKC Template </vt:lpstr>
      <vt:lpstr>Visual Monitoring Parameters</vt:lpstr>
      <vt:lpstr>Other Indicators of Pollution</vt:lpstr>
      <vt:lpstr>Adverse Weather Conditions</vt:lpstr>
      <vt:lpstr>Exceptions to Quarterly Visual Monitoring</vt:lpstr>
      <vt:lpstr>Monitoring Periods &amp; Adverse Weather conditions</vt:lpstr>
      <vt:lpstr>*Representative Outfalls aka Substantially identical effluents</vt:lpstr>
      <vt:lpstr>Additional Notes – OKR05</vt:lpstr>
      <vt:lpstr>VIDEO – Quarterly Visual  Monitoring, changes:</vt:lpstr>
      <vt:lpstr>VIDEO – Quarterly Visual Monitoring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2020-05-06T19:28:51Z</dcterms:created>
  <dcterms:modified xsi:type="dcterms:W3CDTF">2025-04-25T15:16:11Z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