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57" r:id="rId1"/>
  </p:sldMasterIdLst>
  <p:notesMasterIdLst>
    <p:notesMasterId r:id="rId48"/>
  </p:notesMasterIdLst>
  <p:sldIdLst>
    <p:sldId id="256" r:id="rId2"/>
    <p:sldId id="323" r:id="rId3"/>
    <p:sldId id="277" r:id="rId4"/>
    <p:sldId id="348" r:id="rId5"/>
    <p:sldId id="261" r:id="rId6"/>
    <p:sldId id="257" r:id="rId7"/>
    <p:sldId id="262" r:id="rId8"/>
    <p:sldId id="309" r:id="rId9"/>
    <p:sldId id="259" r:id="rId10"/>
    <p:sldId id="263" r:id="rId11"/>
    <p:sldId id="264" r:id="rId12"/>
    <p:sldId id="351" r:id="rId13"/>
    <p:sldId id="265" r:id="rId14"/>
    <p:sldId id="282" r:id="rId15"/>
    <p:sldId id="317" r:id="rId16"/>
    <p:sldId id="286" r:id="rId17"/>
    <p:sldId id="303" r:id="rId18"/>
    <p:sldId id="318" r:id="rId19"/>
    <p:sldId id="319" r:id="rId20"/>
    <p:sldId id="279" r:id="rId21"/>
    <p:sldId id="344" r:id="rId22"/>
    <p:sldId id="346" r:id="rId23"/>
    <p:sldId id="345" r:id="rId24"/>
    <p:sldId id="284" r:id="rId25"/>
    <p:sldId id="283" r:id="rId26"/>
    <p:sldId id="287" r:id="rId27"/>
    <p:sldId id="288" r:id="rId28"/>
    <p:sldId id="289" r:id="rId29"/>
    <p:sldId id="290" r:id="rId30"/>
    <p:sldId id="291" r:id="rId31"/>
    <p:sldId id="320" r:id="rId32"/>
    <p:sldId id="292" r:id="rId33"/>
    <p:sldId id="321" r:id="rId34"/>
    <p:sldId id="293" r:id="rId35"/>
    <p:sldId id="294" r:id="rId36"/>
    <p:sldId id="316" r:id="rId37"/>
    <p:sldId id="314" r:id="rId38"/>
    <p:sldId id="315" r:id="rId39"/>
    <p:sldId id="322" r:id="rId40"/>
    <p:sldId id="352" r:id="rId41"/>
    <p:sldId id="353" r:id="rId42"/>
    <p:sldId id="354" r:id="rId43"/>
    <p:sldId id="349" r:id="rId44"/>
    <p:sldId id="313" r:id="rId45"/>
    <p:sldId id="350" r:id="rId46"/>
    <p:sldId id="343" r:id="rId4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048E7E-BFEE-459C-935B-2CD996B6D4E9}" v="20" dt="2020-06-16T19:41:37.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29" autoAdjust="0"/>
    <p:restoredTop sz="94660"/>
  </p:normalViewPr>
  <p:slideViewPr>
    <p:cSldViewPr>
      <p:cViewPr varScale="1">
        <p:scale>
          <a:sx n="89" d="100"/>
          <a:sy n="89" d="100"/>
        </p:scale>
        <p:origin x="57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DE4D2EC-BB3D-4D95-9F61-B7C5FC2CEA2F}" type="datetimeFigureOut">
              <a:rPr lang="en-US" smtClean="0"/>
              <a:t>4/25/2025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4B128B9-C3CA-448E-9335-CD15D571F1DF}" type="slidenum">
              <a:rPr lang="en-US" smtClean="0"/>
              <a:t>‹#›</a:t>
            </a:fld>
            <a:endParaRPr lang="en-US"/>
          </a:p>
        </p:txBody>
      </p:sp>
    </p:spTree>
    <p:extLst>
      <p:ext uri="{BB962C8B-B14F-4D97-AF65-F5344CB8AC3E}">
        <p14:creationId xmlns:p14="http://schemas.microsoft.com/office/powerpoint/2010/main" val="1318820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https://www.deq.ok.gov/divisions/sels/</a:t>
            </a:r>
          </a:p>
        </p:txBody>
      </p:sp>
      <p:sp>
        <p:nvSpPr>
          <p:cNvPr id="4" name="Slide Number Placeholder 3"/>
          <p:cNvSpPr>
            <a:spLocks noGrp="1"/>
          </p:cNvSpPr>
          <p:nvPr>
            <p:ph type="sldNum" sz="quarter" idx="5"/>
          </p:nvPr>
        </p:nvSpPr>
        <p:spPr/>
        <p:txBody>
          <a:bodyPr/>
          <a:lstStyle/>
          <a:p>
            <a:fld id="{74B128B9-C3CA-448E-9335-CD15D571F1DF}" type="slidenum">
              <a:rPr lang="en-US" smtClean="0"/>
              <a:t>17</a:t>
            </a:fld>
            <a:endParaRPr lang="en-US"/>
          </a:p>
        </p:txBody>
      </p:sp>
    </p:spTree>
    <p:extLst>
      <p:ext uri="{BB962C8B-B14F-4D97-AF65-F5344CB8AC3E}">
        <p14:creationId xmlns:p14="http://schemas.microsoft.com/office/powerpoint/2010/main" val="410012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https://applications.deq.ok.gov/E2/Pages/Main/Login.aspx?ReturnUrl=%2fe2%2fdefault.aspx</a:t>
            </a:r>
          </a:p>
        </p:txBody>
      </p:sp>
      <p:sp>
        <p:nvSpPr>
          <p:cNvPr id="4" name="Slide Number Placeholder 3"/>
          <p:cNvSpPr>
            <a:spLocks noGrp="1"/>
          </p:cNvSpPr>
          <p:nvPr>
            <p:ph type="sldNum" sz="quarter" idx="5"/>
          </p:nvPr>
        </p:nvSpPr>
        <p:spPr/>
        <p:txBody>
          <a:bodyPr/>
          <a:lstStyle/>
          <a:p>
            <a:fld id="{74B128B9-C3CA-448E-9335-CD15D571F1DF}" type="slidenum">
              <a:rPr lang="en-US" smtClean="0"/>
              <a:t>38</a:t>
            </a:fld>
            <a:endParaRPr lang="en-US"/>
          </a:p>
        </p:txBody>
      </p:sp>
    </p:spTree>
    <p:extLst>
      <p:ext uri="{BB962C8B-B14F-4D97-AF65-F5344CB8AC3E}">
        <p14:creationId xmlns:p14="http://schemas.microsoft.com/office/powerpoint/2010/main" val="647558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Getty Images</a:t>
            </a:r>
          </a:p>
        </p:txBody>
      </p:sp>
      <p:sp>
        <p:nvSpPr>
          <p:cNvPr id="4" name="Slide Number Placeholder 3"/>
          <p:cNvSpPr>
            <a:spLocks noGrp="1"/>
          </p:cNvSpPr>
          <p:nvPr>
            <p:ph type="sldNum" sz="quarter" idx="5"/>
          </p:nvPr>
        </p:nvSpPr>
        <p:spPr/>
        <p:txBody>
          <a:bodyPr/>
          <a:lstStyle/>
          <a:p>
            <a:fld id="{A4D2A128-F90D-4663-BC4C-10C4D0501D7F}" type="slidenum">
              <a:rPr lang="en-US" smtClean="0"/>
              <a:t>46</a:t>
            </a:fld>
            <a:endParaRPr lang="en-US"/>
          </a:p>
        </p:txBody>
      </p:sp>
    </p:spTree>
    <p:extLst>
      <p:ext uri="{BB962C8B-B14F-4D97-AF65-F5344CB8AC3E}">
        <p14:creationId xmlns:p14="http://schemas.microsoft.com/office/powerpoint/2010/main" val="2288717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D80F9E-EFF6-4A9D-B7EB-C191EC4872FF}"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DD0AD-F6AA-4098-8F24-0142F54A5F3A}" type="slidenum">
              <a:rPr lang="en-US" smtClean="0"/>
              <a:pPr/>
              <a:t>‹#›</a:t>
            </a:fld>
            <a:endParaRPr lang="en-US"/>
          </a:p>
        </p:txBody>
      </p:sp>
    </p:spTree>
    <p:extLst>
      <p:ext uri="{BB962C8B-B14F-4D97-AF65-F5344CB8AC3E}">
        <p14:creationId xmlns:p14="http://schemas.microsoft.com/office/powerpoint/2010/main" val="3368358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D80F9E-EFF6-4A9D-B7EB-C191EC4872FF}"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5DD0AD-F6AA-4098-8F24-0142F54A5F3A}" type="slidenum">
              <a:rPr lang="en-US" smtClean="0"/>
              <a:pPr/>
              <a:t>‹#›</a:t>
            </a:fld>
            <a:endParaRPr lang="en-US"/>
          </a:p>
        </p:txBody>
      </p:sp>
    </p:spTree>
    <p:extLst>
      <p:ext uri="{BB962C8B-B14F-4D97-AF65-F5344CB8AC3E}">
        <p14:creationId xmlns:p14="http://schemas.microsoft.com/office/powerpoint/2010/main" val="1756821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D80F9E-EFF6-4A9D-B7EB-C191EC4872FF}"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5DD0AD-F6AA-4098-8F24-0142F54A5F3A}" type="slidenum">
              <a:rPr lang="en-US" smtClean="0"/>
              <a:pPr/>
              <a:t>‹#›</a:t>
            </a:fld>
            <a:endParaRPr lang="en-US"/>
          </a:p>
        </p:txBody>
      </p:sp>
    </p:spTree>
    <p:extLst>
      <p:ext uri="{BB962C8B-B14F-4D97-AF65-F5344CB8AC3E}">
        <p14:creationId xmlns:p14="http://schemas.microsoft.com/office/powerpoint/2010/main" val="2684754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D80F9E-EFF6-4A9D-B7EB-C191EC4872FF}"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5DD0AD-F6AA-4098-8F24-0142F54A5F3A}" type="slidenum">
              <a:rPr lang="en-US" smtClean="0"/>
              <a:pPr/>
              <a:t>‹#›</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7949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D80F9E-EFF6-4A9D-B7EB-C191EC4872FF}"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5DD0AD-F6AA-4098-8F24-0142F54A5F3A}" type="slidenum">
              <a:rPr lang="en-US" smtClean="0"/>
              <a:pPr/>
              <a:t>‹#›</a:t>
            </a:fld>
            <a:endParaRPr lang="en-US"/>
          </a:p>
        </p:txBody>
      </p:sp>
    </p:spTree>
    <p:extLst>
      <p:ext uri="{BB962C8B-B14F-4D97-AF65-F5344CB8AC3E}">
        <p14:creationId xmlns:p14="http://schemas.microsoft.com/office/powerpoint/2010/main" val="4257060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1D80F9E-EFF6-4A9D-B7EB-C191EC4872FF}"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5DD0AD-F6AA-4098-8F24-0142F54A5F3A}" type="slidenum">
              <a:rPr lang="en-US" smtClean="0"/>
              <a:pPr/>
              <a:t>‹#›</a:t>
            </a:fld>
            <a:endParaRPr lang="en-US"/>
          </a:p>
        </p:txBody>
      </p:sp>
    </p:spTree>
    <p:extLst>
      <p:ext uri="{BB962C8B-B14F-4D97-AF65-F5344CB8AC3E}">
        <p14:creationId xmlns:p14="http://schemas.microsoft.com/office/powerpoint/2010/main" val="2367804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1D80F9E-EFF6-4A9D-B7EB-C191EC4872FF}"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5DD0AD-F6AA-4098-8F24-0142F54A5F3A}" type="slidenum">
              <a:rPr lang="en-US" smtClean="0"/>
              <a:pPr/>
              <a:t>‹#›</a:t>
            </a:fld>
            <a:endParaRPr lang="en-US"/>
          </a:p>
        </p:txBody>
      </p:sp>
    </p:spTree>
    <p:extLst>
      <p:ext uri="{BB962C8B-B14F-4D97-AF65-F5344CB8AC3E}">
        <p14:creationId xmlns:p14="http://schemas.microsoft.com/office/powerpoint/2010/main" val="3055088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D80F9E-EFF6-4A9D-B7EB-C191EC4872FF}"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DD0AD-F6AA-4098-8F24-0142F54A5F3A}" type="slidenum">
              <a:rPr lang="en-US" smtClean="0"/>
              <a:pPr/>
              <a:t>‹#›</a:t>
            </a:fld>
            <a:endParaRPr lang="en-US"/>
          </a:p>
        </p:txBody>
      </p:sp>
    </p:spTree>
    <p:extLst>
      <p:ext uri="{BB962C8B-B14F-4D97-AF65-F5344CB8AC3E}">
        <p14:creationId xmlns:p14="http://schemas.microsoft.com/office/powerpoint/2010/main" val="3742858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D80F9E-EFF6-4A9D-B7EB-C191EC4872FF}"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DD0AD-F6AA-4098-8F24-0142F54A5F3A}" type="slidenum">
              <a:rPr lang="en-US" smtClean="0"/>
              <a:pPr/>
              <a:t>‹#›</a:t>
            </a:fld>
            <a:endParaRPr lang="en-US"/>
          </a:p>
        </p:txBody>
      </p:sp>
    </p:spTree>
    <p:extLst>
      <p:ext uri="{BB962C8B-B14F-4D97-AF65-F5344CB8AC3E}">
        <p14:creationId xmlns:p14="http://schemas.microsoft.com/office/powerpoint/2010/main" val="1602245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D789CB-D61B-4955-B152-07C68443BBF2}" type="datetime1">
              <a:rPr lang="en-US" smtClean="0"/>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34591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D80F9E-EFF6-4A9D-B7EB-C191EC4872FF}"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DD0AD-F6AA-4098-8F24-0142F54A5F3A}" type="slidenum">
              <a:rPr lang="en-US" smtClean="0"/>
              <a:pPr/>
              <a:t>‹#›</a:t>
            </a:fld>
            <a:endParaRPr lang="en-US"/>
          </a:p>
        </p:txBody>
      </p:sp>
    </p:spTree>
    <p:extLst>
      <p:ext uri="{BB962C8B-B14F-4D97-AF65-F5344CB8AC3E}">
        <p14:creationId xmlns:p14="http://schemas.microsoft.com/office/powerpoint/2010/main" val="2324061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D80F9E-EFF6-4A9D-B7EB-C191EC4872FF}"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5DD0AD-F6AA-4098-8F24-0142F54A5F3A}" type="slidenum">
              <a:rPr lang="en-US" smtClean="0"/>
              <a:pPr/>
              <a:t>‹#›</a:t>
            </a:fld>
            <a:endParaRPr lang="en-US"/>
          </a:p>
        </p:txBody>
      </p:sp>
    </p:spTree>
    <p:extLst>
      <p:ext uri="{BB962C8B-B14F-4D97-AF65-F5344CB8AC3E}">
        <p14:creationId xmlns:p14="http://schemas.microsoft.com/office/powerpoint/2010/main" val="4050647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D80F9E-EFF6-4A9D-B7EB-C191EC4872FF}"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5DD0AD-F6AA-4098-8F24-0142F54A5F3A}" type="slidenum">
              <a:rPr lang="en-US" smtClean="0"/>
              <a:pPr/>
              <a:t>‹#›</a:t>
            </a:fld>
            <a:endParaRPr lang="en-US"/>
          </a:p>
        </p:txBody>
      </p:sp>
    </p:spTree>
    <p:extLst>
      <p:ext uri="{BB962C8B-B14F-4D97-AF65-F5344CB8AC3E}">
        <p14:creationId xmlns:p14="http://schemas.microsoft.com/office/powerpoint/2010/main" val="402895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D80F9E-EFF6-4A9D-B7EB-C191EC4872FF}"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5DD0AD-F6AA-4098-8F24-0142F54A5F3A}" type="slidenum">
              <a:rPr lang="en-US" smtClean="0"/>
              <a:pPr/>
              <a:t>‹#›</a:t>
            </a:fld>
            <a:endParaRPr lang="en-US"/>
          </a:p>
        </p:txBody>
      </p:sp>
    </p:spTree>
    <p:extLst>
      <p:ext uri="{BB962C8B-B14F-4D97-AF65-F5344CB8AC3E}">
        <p14:creationId xmlns:p14="http://schemas.microsoft.com/office/powerpoint/2010/main" val="2293140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D80F9E-EFF6-4A9D-B7EB-C191EC4872FF}"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5DD0AD-F6AA-4098-8F24-0142F54A5F3A}" type="slidenum">
              <a:rPr lang="en-US" smtClean="0"/>
              <a:pPr/>
              <a:t>‹#›</a:t>
            </a:fld>
            <a:endParaRPr lang="en-US"/>
          </a:p>
        </p:txBody>
      </p:sp>
    </p:spTree>
    <p:extLst>
      <p:ext uri="{BB962C8B-B14F-4D97-AF65-F5344CB8AC3E}">
        <p14:creationId xmlns:p14="http://schemas.microsoft.com/office/powerpoint/2010/main" val="1563401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1D80F9E-EFF6-4A9D-B7EB-C191EC4872FF}"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5DD0AD-F6AA-4098-8F24-0142F54A5F3A}" type="slidenum">
              <a:rPr lang="en-US" smtClean="0"/>
              <a:pPr/>
              <a:t>‹#›</a:t>
            </a:fld>
            <a:endParaRPr lang="en-US"/>
          </a:p>
        </p:txBody>
      </p:sp>
    </p:spTree>
    <p:extLst>
      <p:ext uri="{BB962C8B-B14F-4D97-AF65-F5344CB8AC3E}">
        <p14:creationId xmlns:p14="http://schemas.microsoft.com/office/powerpoint/2010/main" val="207631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D80F9E-EFF6-4A9D-B7EB-C191EC4872FF}"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5DD0AD-F6AA-4098-8F24-0142F54A5F3A}" type="slidenum">
              <a:rPr lang="en-US" smtClean="0"/>
              <a:pPr/>
              <a:t>‹#›</a:t>
            </a:fld>
            <a:endParaRPr lang="en-US"/>
          </a:p>
        </p:txBody>
      </p:sp>
    </p:spTree>
    <p:extLst>
      <p:ext uri="{BB962C8B-B14F-4D97-AF65-F5344CB8AC3E}">
        <p14:creationId xmlns:p14="http://schemas.microsoft.com/office/powerpoint/2010/main" val="1163512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D80F9E-EFF6-4A9D-B7EB-C191EC4872FF}"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5DD0AD-F6AA-4098-8F24-0142F54A5F3A}" type="slidenum">
              <a:rPr lang="en-US" smtClean="0"/>
              <a:pPr/>
              <a:t>‹#›</a:t>
            </a:fld>
            <a:endParaRPr lang="en-US"/>
          </a:p>
        </p:txBody>
      </p:sp>
    </p:spTree>
    <p:extLst>
      <p:ext uri="{BB962C8B-B14F-4D97-AF65-F5344CB8AC3E}">
        <p14:creationId xmlns:p14="http://schemas.microsoft.com/office/powerpoint/2010/main" val="300537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41D80F9E-EFF6-4A9D-B7EB-C191EC4872FF}" type="datetimeFigureOut">
              <a:rPr lang="en-US" smtClean="0"/>
              <a:pPr/>
              <a:t>4/25/2025</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A85DD0AD-F6AA-4098-8F24-0142F54A5F3A}" type="slidenum">
              <a:rPr lang="en-US" smtClean="0"/>
              <a:pPr/>
              <a:t>‹#›</a:t>
            </a:fld>
            <a:endParaRPr lang="en-US"/>
          </a:p>
        </p:txBody>
      </p:sp>
    </p:spTree>
    <p:extLst>
      <p:ext uri="{BB962C8B-B14F-4D97-AF65-F5344CB8AC3E}">
        <p14:creationId xmlns:p14="http://schemas.microsoft.com/office/powerpoint/2010/main" val="441631667"/>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 id="2147484370" r:id="rId13"/>
    <p:sldLayoutId id="2147484371" r:id="rId14"/>
    <p:sldLayoutId id="2147484372" r:id="rId15"/>
    <p:sldLayoutId id="2147484373" r:id="rId16"/>
    <p:sldLayoutId id="2147484374" r:id="rId17"/>
    <p:sldLayoutId id="2147484375"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hyperlink" Target="https://www.law.cornell.edu/cfr/text/40/part-136"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hyperlink" Target="http://www.deq.ok.gov/divisions/sels" TargetMode="Externa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okc.gov/swq" TargetMode="External"/><Relationship Id="rId5" Type="http://schemas.openxmlformats.org/officeDocument/2006/relationships/hyperlink" Target="http://www.okc.gov/departments/public-works/divisions/storm-water-quality/storm-water-quality-workshops"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www.deq.ok.gov/water-quality-division/wastewater-stormwater/stormwater-permitting/okr05-industrial-stormwater" TargetMode="External"/><Relationship Id="rId5" Type="http://schemas.openxmlformats.org/officeDocument/2006/relationships/image" Target="../media/image19.emf"/><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hyperlink" Target="http://www.deq.ok.gov/water-quality-division/wastewater-stormwater/stormwater-permitting/okr05-industrial-stormwater" TargetMode="Externa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hyperlink" Target="http://www.deq.ok.gov/water-quality-division/wastewater-stormwater/stormwater-permitting/okr05-industrial-stormwater" TargetMode="Externa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hyperlink" Target="http://www.deq.ok.gov/water-quality-division/wastewater-stormwater/stormwater-permitting/okr05-industrial-stormwater" TargetMode="Externa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hyperlink" Target="https://www.law.cornell.edu/cfr/text/40/122.44" TargetMode="Externa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5.png"/><Relationship Id="rId5" Type="http://schemas.openxmlformats.org/officeDocument/2006/relationships/hyperlink" Target="https://www.law.cornell.edu/cfr/text/40/part-429/subpart-I" TargetMode="Externa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7.png"/><Relationship Id="rId5" Type="http://schemas.openxmlformats.org/officeDocument/2006/relationships/hyperlink" Target="https://www.law.cornell.edu/cfr/text/40/part-418/subpart-A" TargetMode="Externa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hyperlink" Target="https://www.law.cornell.edu/cfr/text/40/part-443/subpart-A" TargetMode="Externa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hyperlink" Target="https://www.law.cornell.edu/cfr/text/40/part-411/subpart-C" TargetMode="Externa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www.law.cornell.edu/cfr/text/40/part-436/subpart-D"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www.law.cornell.edu/cfr/text/40/part-436/subpart-C" TargetMode="External"/><Relationship Id="rId5" Type="http://schemas.openxmlformats.org/officeDocument/2006/relationships/hyperlink" Target="http://www.law.cornell.edu/cfr/text/40/part-436/subpart-B" TargetMode="Externa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hyperlink" Target="http://www.law.cornell.edu/cfr/text/40/part-445/subpart-A" TargetMode="Externa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hyperlink" Target="https://www.law.cornell.edu/cfr/text/40/part-437" TargetMode="External"/><Relationship Id="rId3" Type="http://schemas.openxmlformats.org/officeDocument/2006/relationships/slideLayout" Target="../slideLayouts/slideLayout7.xml"/><Relationship Id="rId7" Type="http://schemas.openxmlformats.org/officeDocument/2006/relationships/hyperlink" Target="http://www.law.cornell.edu/cfr/text/40/part-265/subpart-N"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www.law.cornell.edu/cfr/text/40/part-264/subpart-N" TargetMode="External"/><Relationship Id="rId5" Type="http://schemas.openxmlformats.org/officeDocument/2006/relationships/hyperlink" Target="http://www.law.cornell.edu/cfr/text/40/part-445/subpart-A" TargetMode="External"/><Relationship Id="rId4" Type="http://schemas.openxmlformats.org/officeDocument/2006/relationships/image" Target="../media/image32.png"/><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hyperlink" Target="http://www.law.cornell.edu/cfr/text/40/part-445/subpart-B" TargetMode="Externa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hyperlink" Target="http://www.law.cornell.edu/cfr/text/40/chapter-I/subchapter-N" TargetMode="External"/><Relationship Id="rId3" Type="http://schemas.openxmlformats.org/officeDocument/2006/relationships/slideLayout" Target="../slideLayouts/slideLayout7.xml"/><Relationship Id="rId7" Type="http://schemas.openxmlformats.org/officeDocument/2006/relationships/hyperlink" Target="http://www.law.cornell.edu/cfr/text/40/part-257" TargetMode="Externa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www.law.cornell.edu/cfr/text/40/258.60" TargetMode="External"/><Relationship Id="rId5" Type="http://schemas.openxmlformats.org/officeDocument/2006/relationships/hyperlink" Target="http://www.law.cornell.edu/cfr/text/40/part-445/subpart-B" TargetMode="External"/><Relationship Id="rId10" Type="http://schemas.openxmlformats.org/officeDocument/2006/relationships/image" Target="../media/image5.png"/><Relationship Id="rId4" Type="http://schemas.openxmlformats.org/officeDocument/2006/relationships/image" Target="../media/image34.png"/><Relationship Id="rId9" Type="http://schemas.openxmlformats.org/officeDocument/2006/relationships/hyperlink" Target="https://www.law.cornell.edu/cfr/text/40/part-437"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hyperlink" Target="https://www.law.cornell.edu/cfr/text/40/part-423" TargetMode="Externa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s://www.law.cornell.edu/cfr/text/40/part-449" TargetMode="External"/><Relationship Id="rId5" Type="http://schemas.openxmlformats.org/officeDocument/2006/relationships/hyperlink" Target="http://www.law.cornell.edu/cfr/text/40/449.20" TargetMode="Externa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hyperlink" Target="https://applications.deq.ok.gov/E2/Pages/Main/Login.aspx?ReturnUrl=%2fe2%2fdefault.aspx" TargetMode="Externa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png"/><Relationship Id="rId5" Type="http://schemas.openxmlformats.org/officeDocument/2006/relationships/hyperlink" Target="https://applications.deq.ok.gov/E2/Pages/Main/Login.aspx?ReturnUrl=%2fe2%2fdefault.aspx" TargetMode="Externa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mailto:deqreporting@deq.ok.gov" TargetMode="External"/><Relationship Id="rId5" Type="http://schemas.openxmlformats.org/officeDocument/2006/relationships/hyperlink" Target="https://applications.deq.ok.gov/E2/Pages/Main/Login.aspx?ReturnUrl=%2fe2%2fdefault.aspx" TargetMode="External"/><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mailto:deqreporting@deq.ok.gov" TargetMode="External"/><Relationship Id="rId5" Type="http://schemas.openxmlformats.org/officeDocument/2006/relationships/image" Target="../media/image8.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5.png"/><Relationship Id="rId4" Type="http://schemas.openxmlformats.org/officeDocument/2006/relationships/image" Target="../media/image40.e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5.png"/><Relationship Id="rId4" Type="http://schemas.openxmlformats.org/officeDocument/2006/relationships/image" Target="../media/image41.emf"/></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5.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5.png"/><Relationship Id="rId5" Type="http://schemas.openxmlformats.org/officeDocument/2006/relationships/hyperlink" Target="http://www.deq.ok.gov/water-quality-division/wastewater-stormwater/stormwater-permitting/okr05-industrial-stormwater" TargetMode="Externa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8" Type="http://schemas.openxmlformats.org/officeDocument/2006/relationships/hyperlink" Target="http://www.epa.gov/" TargetMode="External"/><Relationship Id="rId3" Type="http://schemas.openxmlformats.org/officeDocument/2006/relationships/slideLayout" Target="../slideLayouts/slideLayout6.xml"/><Relationship Id="rId7" Type="http://schemas.openxmlformats.org/officeDocument/2006/relationships/hyperlink" Target="http://www.deq.ok.gov/" TargetMode="Externa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hyperlink" Target="http://www.okc.gov/SWQ" TargetMode="External"/><Relationship Id="rId5" Type="http://schemas.openxmlformats.org/officeDocument/2006/relationships/image" Target="../media/image42.jpeg"/><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hyperlink" Target="mailto:rebecca.dallen@okc.gov"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9999" y="1351588"/>
            <a:ext cx="6517482" cy="2509213"/>
          </a:xfrm>
        </p:spPr>
        <p:txBody>
          <a:bodyPr/>
          <a:lstStyle/>
          <a:p>
            <a:r>
              <a:rPr lang="en-US" dirty="0"/>
              <a:t>Storm Water</a:t>
            </a:r>
            <a:br>
              <a:rPr lang="en-US" dirty="0"/>
            </a:br>
            <a:r>
              <a:rPr lang="en-US" dirty="0"/>
              <a:t>Sampling - NELM</a:t>
            </a:r>
          </a:p>
        </p:txBody>
      </p:sp>
      <p:sp>
        <p:nvSpPr>
          <p:cNvPr id="3" name="Subtitle 2"/>
          <p:cNvSpPr>
            <a:spLocks noGrp="1"/>
          </p:cNvSpPr>
          <p:nvPr>
            <p:ph type="subTitle" idx="1"/>
          </p:nvPr>
        </p:nvSpPr>
        <p:spPr/>
        <p:txBody>
          <a:bodyPr>
            <a:normAutofit fontScale="92500" lnSpcReduction="10000"/>
          </a:bodyPr>
          <a:lstStyle/>
          <a:p>
            <a:r>
              <a:rPr lang="en-US" dirty="0"/>
              <a:t>Effluent Limitations guidelines</a:t>
            </a:r>
          </a:p>
          <a:p>
            <a:r>
              <a:rPr lang="en-US" dirty="0"/>
              <a:t>Aka Numeric </a:t>
            </a:r>
            <a:r>
              <a:rPr lang="en-US"/>
              <a:t>Effluent limitation </a:t>
            </a:r>
            <a:r>
              <a:rPr lang="en-US" dirty="0"/>
              <a:t>monitoring (NELM),</a:t>
            </a:r>
          </a:p>
          <a:p>
            <a:r>
              <a:rPr lang="en-US" dirty="0"/>
              <a:t>Sector-Specific Analytical monitoring</a:t>
            </a:r>
          </a:p>
        </p:txBody>
      </p:sp>
      <p:pic>
        <p:nvPicPr>
          <p:cNvPr id="5" name="Picture 4">
            <a:extLst>
              <a:ext uri="{FF2B5EF4-FFF2-40B4-BE49-F238E27FC236}">
                <a16:creationId xmlns:a16="http://schemas.microsoft.com/office/drawing/2014/main" id="{0389E485-E83F-4C97-8757-63034B0B1A13}"/>
              </a:ext>
            </a:extLst>
          </p:cNvPr>
          <p:cNvPicPr>
            <a:picLocks noChangeAspect="1"/>
          </p:cNvPicPr>
          <p:nvPr/>
        </p:nvPicPr>
        <p:blipFill>
          <a:blip r:embed="rId4"/>
          <a:stretch>
            <a:fillRect/>
          </a:stretch>
        </p:blipFill>
        <p:spPr>
          <a:xfrm>
            <a:off x="6963324" y="451952"/>
            <a:ext cx="1734834" cy="1799271"/>
          </a:xfrm>
          <a:prstGeom prst="rect">
            <a:avLst/>
          </a:prstGeom>
        </p:spPr>
      </p:pic>
      <p:pic>
        <p:nvPicPr>
          <p:cNvPr id="4" name="Audio 3">
            <a:hlinkClick r:id="" action="ppaction://media"/>
            <a:extLst>
              <a:ext uri="{FF2B5EF4-FFF2-40B4-BE49-F238E27FC236}">
                <a16:creationId xmlns:a16="http://schemas.microsoft.com/office/drawing/2014/main" id="{69C26A19-C867-44C9-B070-5568D4A15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6" name="TextBox 5">
            <a:extLst>
              <a:ext uri="{FF2B5EF4-FFF2-40B4-BE49-F238E27FC236}">
                <a16:creationId xmlns:a16="http://schemas.microsoft.com/office/drawing/2014/main" id="{EDF75A61-F2A7-4588-9D4D-912C4B729CF4}"/>
              </a:ext>
            </a:extLst>
          </p:cNvPr>
          <p:cNvSpPr txBox="1"/>
          <p:nvPr/>
        </p:nvSpPr>
        <p:spPr>
          <a:xfrm>
            <a:off x="1" y="6434328"/>
            <a:ext cx="9144000" cy="369332"/>
          </a:xfrm>
          <a:prstGeom prst="rect">
            <a:avLst/>
          </a:prstGeom>
          <a:noFill/>
        </p:spPr>
        <p:txBody>
          <a:bodyPr wrap="square" rtlCol="0">
            <a:spAutoFit/>
          </a:bodyPr>
          <a:lstStyle/>
          <a:p>
            <a:r>
              <a:rPr lang="en-US" dirty="0"/>
              <a:t>To play this presentation and hear the embedded audio, press “F5” from any Windows computer.</a:t>
            </a:r>
          </a:p>
        </p:txBody>
      </p:sp>
    </p:spTree>
    <p:extLst>
      <p:ext uri="{BB962C8B-B14F-4D97-AF65-F5344CB8AC3E}">
        <p14:creationId xmlns:p14="http://schemas.microsoft.com/office/powerpoint/2010/main" val="890196793"/>
      </p:ext>
    </p:extLst>
  </p:cSld>
  <p:clrMapOvr>
    <a:masterClrMapping/>
  </p:clrMapOvr>
  <mc:AlternateContent xmlns:mc="http://schemas.openxmlformats.org/markup-compatibility/2006" xmlns:p14="http://schemas.microsoft.com/office/powerpoint/2010/main">
    <mc:Choice Requires="p14">
      <p:transition spd="slow" p14:dur="2000" advTm="54315"/>
    </mc:Choice>
    <mc:Fallback xmlns="">
      <p:transition spd="slow" advTm="54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381000"/>
            <a:ext cx="7773338" cy="1596177"/>
          </a:xfrm>
        </p:spPr>
        <p:txBody>
          <a:bodyPr>
            <a:normAutofit/>
          </a:bodyPr>
          <a:lstStyle/>
          <a:p>
            <a:pPr algn="l"/>
            <a:r>
              <a:rPr lang="en-US" sz="2800" dirty="0"/>
              <a:t>Ice and Snow Melt Runoff</a:t>
            </a:r>
          </a:p>
        </p:txBody>
      </p:sp>
      <p:sp>
        <p:nvSpPr>
          <p:cNvPr id="3" name="Content Placeholder 2"/>
          <p:cNvSpPr>
            <a:spLocks noGrp="1"/>
          </p:cNvSpPr>
          <p:nvPr>
            <p:ph sz="quarter" idx="13"/>
          </p:nvPr>
        </p:nvSpPr>
        <p:spPr>
          <a:xfrm>
            <a:off x="533400" y="2345791"/>
            <a:ext cx="8229600" cy="3902609"/>
          </a:xfrm>
        </p:spPr>
        <p:txBody>
          <a:bodyPr>
            <a:normAutofit fontScale="85000" lnSpcReduction="10000"/>
          </a:bodyPr>
          <a:lstStyle/>
          <a:p>
            <a:r>
              <a:rPr lang="en-US" dirty="0">
                <a:solidFill>
                  <a:srgbClr val="FF0000"/>
                </a:solidFill>
              </a:rPr>
              <a:t>THERE May not be enough flow from this type of runoff, to provide adequate sample volume for analytical monitoring requirements.</a:t>
            </a:r>
          </a:p>
          <a:p>
            <a:r>
              <a:rPr lang="en-US" dirty="0"/>
              <a:t>Frozen precipitation may be collected once melting begins.</a:t>
            </a:r>
          </a:p>
          <a:p>
            <a:pPr lvl="1"/>
            <a:r>
              <a:rPr lang="en-US" dirty="0"/>
              <a:t>Indicate the correct choice on the Quarterly Visual Monitoring form.</a:t>
            </a:r>
          </a:p>
          <a:p>
            <a:r>
              <a:rPr lang="en-US" dirty="0"/>
              <a:t>Collect samples during a period with measurable discharge.</a:t>
            </a:r>
          </a:p>
          <a:p>
            <a:pPr lvl="1"/>
            <a:r>
              <a:rPr lang="en-US" dirty="0"/>
              <a:t>The goal: collect the FIRST FLUSH of pollutants (if any) and melted water leaving your facility.</a:t>
            </a:r>
          </a:p>
          <a:p>
            <a:pPr lvl="1"/>
            <a:r>
              <a:rPr lang="en-US" dirty="0"/>
              <a:t>First day of melted runoff only!</a:t>
            </a:r>
          </a:p>
          <a:p>
            <a:r>
              <a:rPr lang="en-US" dirty="0"/>
              <a:t>Collect samples during regular working </a:t>
            </a:r>
            <a:r>
              <a:rPr lang="en-US" u="sng" dirty="0"/>
              <a:t>and</a:t>
            </a:r>
            <a:r>
              <a:rPr lang="en-US" dirty="0"/>
              <a:t> daylight hours.</a:t>
            </a:r>
          </a:p>
          <a:p>
            <a:pPr lvl="1"/>
            <a:r>
              <a:rPr lang="en-US" dirty="0"/>
              <a:t>Facilities operating for extended hours/shifts must have personnel trained and available to collect samples during those operational periods (daylight only).</a:t>
            </a:r>
          </a:p>
        </p:txBody>
      </p:sp>
      <p:pic>
        <p:nvPicPr>
          <p:cNvPr id="4" name="Picture 3">
            <a:extLst>
              <a:ext uri="{FF2B5EF4-FFF2-40B4-BE49-F238E27FC236}">
                <a16:creationId xmlns:a16="http://schemas.microsoft.com/office/drawing/2014/main" id="{65E910AF-0108-425F-9FDD-F9E66DB239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41185" y="173459"/>
            <a:ext cx="2486651" cy="2057400"/>
          </a:xfrm>
          <a:prstGeom prst="rect">
            <a:avLst/>
          </a:prstGeom>
        </p:spPr>
      </p:pic>
      <p:pic>
        <p:nvPicPr>
          <p:cNvPr id="7" name="Audio 6">
            <a:hlinkClick r:id="" action="ppaction://media"/>
            <a:extLst>
              <a:ext uri="{FF2B5EF4-FFF2-40B4-BE49-F238E27FC236}">
                <a16:creationId xmlns:a16="http://schemas.microsoft.com/office/drawing/2014/main" id="{2344C66A-FD8E-4101-8BF4-0C3D268043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31589408"/>
      </p:ext>
    </p:extLst>
  </p:cSld>
  <p:clrMapOvr>
    <a:masterClrMapping/>
  </p:clrMapOvr>
  <mc:AlternateContent xmlns:mc="http://schemas.openxmlformats.org/markup-compatibility/2006" xmlns:p14="http://schemas.microsoft.com/office/powerpoint/2010/main">
    <mc:Choice Requires="p14">
      <p:transition spd="slow" p14:dur="2000" advTm="18631"/>
    </mc:Choice>
    <mc:Fallback xmlns="">
      <p:transition spd="slow" advTm="18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457200"/>
            <a:ext cx="4496268" cy="1596177"/>
          </a:xfrm>
        </p:spPr>
        <p:txBody>
          <a:bodyPr/>
          <a:lstStyle/>
          <a:p>
            <a:pPr algn="l"/>
            <a:r>
              <a:rPr lang="en-US" dirty="0"/>
              <a:t>Equipment Needed</a:t>
            </a:r>
          </a:p>
        </p:txBody>
      </p:sp>
      <p:sp>
        <p:nvSpPr>
          <p:cNvPr id="3" name="Content Placeholder 2"/>
          <p:cNvSpPr>
            <a:spLocks noGrp="1"/>
          </p:cNvSpPr>
          <p:nvPr>
            <p:ph sz="quarter" idx="13"/>
          </p:nvPr>
        </p:nvSpPr>
        <p:spPr>
          <a:xfrm>
            <a:off x="304800" y="2057400"/>
            <a:ext cx="8534400" cy="4724400"/>
          </a:xfrm>
        </p:spPr>
        <p:txBody>
          <a:bodyPr>
            <a:normAutofit fontScale="77500" lnSpcReduction="20000"/>
          </a:bodyPr>
          <a:lstStyle/>
          <a:p>
            <a:r>
              <a:rPr lang="en-US" dirty="0">
                <a:solidFill>
                  <a:srgbClr val="FF0000"/>
                </a:solidFill>
              </a:rPr>
              <a:t>Sample containers from a certified laboratory, for each required test</a:t>
            </a:r>
          </a:p>
          <a:p>
            <a:pPr lvl="1"/>
            <a:r>
              <a:rPr lang="en-US" dirty="0">
                <a:solidFill>
                  <a:srgbClr val="FF0000"/>
                </a:solidFill>
              </a:rPr>
              <a:t>Typically One container per outfall, per analytical test – make sure the labels are complete, including the outfall number.</a:t>
            </a:r>
          </a:p>
          <a:p>
            <a:r>
              <a:rPr lang="en-US" dirty="0">
                <a:solidFill>
                  <a:srgbClr val="FF0000"/>
                </a:solidFill>
              </a:rPr>
              <a:t>Laboratory ice chest and ice for collected samples.</a:t>
            </a:r>
          </a:p>
          <a:p>
            <a:r>
              <a:rPr lang="en-US" dirty="0"/>
              <a:t>Boots, waders, or clothes that you do not mind getting wet and dirty.</a:t>
            </a:r>
          </a:p>
          <a:p>
            <a:pPr lvl="1"/>
            <a:r>
              <a:rPr lang="en-US" dirty="0"/>
              <a:t>Rain gear?</a:t>
            </a:r>
          </a:p>
          <a:p>
            <a:r>
              <a:rPr lang="en-US" u="sng" dirty="0"/>
              <a:t>Clean</a:t>
            </a:r>
            <a:r>
              <a:rPr lang="en-US" dirty="0"/>
              <a:t> Collection container (such as a plastic bottle/jug with the top cut off):</a:t>
            </a:r>
          </a:p>
          <a:p>
            <a:pPr lvl="1"/>
            <a:r>
              <a:rPr lang="en-US" dirty="0">
                <a:solidFill>
                  <a:srgbClr val="FF0000"/>
                </a:solidFill>
              </a:rPr>
              <a:t>Collection container must be thoroughly cleaned before use, in order to not contaminate samples.  </a:t>
            </a:r>
          </a:p>
          <a:p>
            <a:pPr lvl="1"/>
            <a:r>
              <a:rPr lang="en-US" dirty="0">
                <a:solidFill>
                  <a:srgbClr val="FF0000"/>
                </a:solidFill>
              </a:rPr>
              <a:t>Be especially vigilant when collecting samples for bacterial analysis.</a:t>
            </a:r>
          </a:p>
          <a:p>
            <a:r>
              <a:rPr lang="en-US" dirty="0"/>
              <a:t>Chain of custody form and a pen/pencil</a:t>
            </a:r>
          </a:p>
          <a:p>
            <a:r>
              <a:rPr lang="en-US" dirty="0"/>
              <a:t>Specialized equipment may include:</a:t>
            </a:r>
          </a:p>
          <a:p>
            <a:pPr lvl="1"/>
            <a:r>
              <a:rPr lang="en-US" dirty="0"/>
              <a:t>Swimming pool extension pole for reaching into flowing water</a:t>
            </a:r>
          </a:p>
          <a:p>
            <a:pPr lvl="1"/>
            <a:r>
              <a:rPr lang="en-US" dirty="0"/>
              <a:t>Latex gloves and other protective safety gear (eye protection, life vest, etc.)</a:t>
            </a:r>
          </a:p>
          <a:p>
            <a:pPr lvl="1"/>
            <a:r>
              <a:rPr lang="en-US" dirty="0"/>
              <a:t>Waterproof paper</a:t>
            </a:r>
          </a:p>
        </p:txBody>
      </p:sp>
      <p:pic>
        <p:nvPicPr>
          <p:cNvPr id="4" name="Picture 3">
            <a:extLst>
              <a:ext uri="{FF2B5EF4-FFF2-40B4-BE49-F238E27FC236}">
                <a16:creationId xmlns:a16="http://schemas.microsoft.com/office/drawing/2014/main" id="{03A05BDE-E9A0-4936-A03A-46E3B7A3ED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86400" y="0"/>
            <a:ext cx="3657600" cy="2045384"/>
          </a:xfrm>
          <a:prstGeom prst="rect">
            <a:avLst/>
          </a:prstGeom>
        </p:spPr>
      </p:pic>
      <p:pic>
        <p:nvPicPr>
          <p:cNvPr id="19" name="Audio 18">
            <a:hlinkClick r:id="" action="ppaction://media"/>
            <a:extLst>
              <a:ext uri="{FF2B5EF4-FFF2-40B4-BE49-F238E27FC236}">
                <a16:creationId xmlns:a16="http://schemas.microsoft.com/office/drawing/2014/main" id="{4F1EDC11-A5E8-4D9A-89BC-708A158D13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1853485"/>
      </p:ext>
    </p:extLst>
  </p:cSld>
  <p:clrMapOvr>
    <a:masterClrMapping/>
  </p:clrMapOvr>
  <mc:AlternateContent xmlns:mc="http://schemas.openxmlformats.org/markup-compatibility/2006" xmlns:p14="http://schemas.microsoft.com/office/powerpoint/2010/main">
    <mc:Choice Requires="p14">
      <p:transition spd="slow" p14:dur="2000" advTm="45828"/>
    </mc:Choice>
    <mc:Fallback xmlns="">
      <p:transition spd="slow" advTm="45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0C1BC1E-153D-4DA3-87A4-314B61BC4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B5A56C3-A6D4-4D92-8AE6-10218C076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408AC24-866C-4ECF-B396-60580AEB271B}"/>
              </a:ext>
            </a:extLst>
          </p:cNvPr>
          <p:cNvPicPr>
            <a:picLocks noChangeAspect="1"/>
          </p:cNvPicPr>
          <p:nvPr/>
        </p:nvPicPr>
        <p:blipFill>
          <a:blip r:embed="rId4"/>
          <a:stretch>
            <a:fillRect/>
          </a:stretch>
        </p:blipFill>
        <p:spPr>
          <a:xfrm>
            <a:off x="482600" y="852678"/>
            <a:ext cx="8178799" cy="5152643"/>
          </a:xfrm>
          <a:prstGeom prst="rect">
            <a:avLst/>
          </a:prstGeom>
        </p:spPr>
      </p:pic>
      <p:pic>
        <p:nvPicPr>
          <p:cNvPr id="2" name="Audio 1">
            <a:hlinkClick r:id="" action="ppaction://media"/>
            <a:extLst>
              <a:ext uri="{FF2B5EF4-FFF2-40B4-BE49-F238E27FC236}">
                <a16:creationId xmlns:a16="http://schemas.microsoft.com/office/drawing/2014/main" id="{E9E9176E-BDC8-4F67-86AD-D5B916A997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87626850"/>
      </p:ext>
    </p:extLst>
  </p:cSld>
  <p:clrMapOvr>
    <a:masterClrMapping/>
  </p:clrMapOvr>
  <mc:AlternateContent xmlns:mc="http://schemas.openxmlformats.org/markup-compatibility/2006" xmlns:p14="http://schemas.microsoft.com/office/powerpoint/2010/main">
    <mc:Choice Requires="p14">
      <p:transition spd="slow" p14:dur="2000" advTm="19415"/>
    </mc:Choice>
    <mc:Fallback xmlns="">
      <p:transition spd="slow" advTm="19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228600"/>
            <a:ext cx="7773338" cy="1596177"/>
          </a:xfrm>
        </p:spPr>
        <p:txBody>
          <a:bodyPr/>
          <a:lstStyle/>
          <a:p>
            <a:r>
              <a:rPr lang="en-US" dirty="0"/>
              <a:t>Sampling Procedure</a:t>
            </a:r>
          </a:p>
        </p:txBody>
      </p:sp>
      <p:sp>
        <p:nvSpPr>
          <p:cNvPr id="3" name="Content Placeholder 2"/>
          <p:cNvSpPr>
            <a:spLocks noGrp="1"/>
          </p:cNvSpPr>
          <p:nvPr>
            <p:ph sz="quarter" idx="13"/>
          </p:nvPr>
        </p:nvSpPr>
        <p:spPr>
          <a:xfrm>
            <a:off x="381000" y="1447800"/>
            <a:ext cx="8458200" cy="5105400"/>
          </a:xfrm>
        </p:spPr>
        <p:txBody>
          <a:bodyPr>
            <a:normAutofit fontScale="92500" lnSpcReduction="20000"/>
          </a:bodyPr>
          <a:lstStyle/>
          <a:p>
            <a:r>
              <a:rPr lang="en-US" dirty="0"/>
              <a:t>Have laboratory sample containers ready.</a:t>
            </a:r>
          </a:p>
          <a:p>
            <a:r>
              <a:rPr lang="en-US" dirty="0"/>
              <a:t>Utilize a </a:t>
            </a:r>
            <a:r>
              <a:rPr lang="en-US" dirty="0">
                <a:solidFill>
                  <a:srgbClr val="FF0000"/>
                </a:solidFill>
              </a:rPr>
              <a:t>clean</a:t>
            </a:r>
            <a:r>
              <a:rPr lang="en-US" dirty="0"/>
              <a:t> collection container to collect samples and immediately dispense the sample into the laboratory container(s).</a:t>
            </a:r>
          </a:p>
          <a:p>
            <a:pPr lvl="1"/>
            <a:r>
              <a:rPr lang="en-US" dirty="0"/>
              <a:t>While dipping the collection container into the water flow, make certain that the container is not completely submerged.</a:t>
            </a:r>
          </a:p>
          <a:p>
            <a:pPr lvl="2"/>
            <a:r>
              <a:rPr lang="en-US" dirty="0"/>
              <a:t>This allows any floating materials to also be collected.</a:t>
            </a:r>
          </a:p>
          <a:p>
            <a:pPr lvl="1"/>
            <a:r>
              <a:rPr lang="en-US" dirty="0"/>
              <a:t>Do not scoop sediment from the bottom of the sampling location.</a:t>
            </a:r>
          </a:p>
          <a:p>
            <a:pPr lvl="1"/>
            <a:r>
              <a:rPr lang="en-US" dirty="0">
                <a:solidFill>
                  <a:srgbClr val="FF0000"/>
                </a:solidFill>
              </a:rPr>
              <a:t>Collect the required amount for each sample.</a:t>
            </a:r>
          </a:p>
          <a:p>
            <a:pPr lvl="2"/>
            <a:r>
              <a:rPr lang="en-US" dirty="0">
                <a:solidFill>
                  <a:srgbClr val="FF0000"/>
                </a:solidFill>
              </a:rPr>
              <a:t>Follow lab instructions on filling containers to the proper volume.</a:t>
            </a:r>
          </a:p>
          <a:p>
            <a:pPr lvl="1"/>
            <a:r>
              <a:rPr lang="en-US" dirty="0"/>
              <a:t>clean the collection container prior to sampling the next outfall, if there are multiple outfalls at your facility.</a:t>
            </a:r>
          </a:p>
          <a:p>
            <a:r>
              <a:rPr lang="en-US" dirty="0"/>
              <a:t>Once all sampling activities have been completed, place collected samples into ice chest and add ice to the chest to cool the samples. </a:t>
            </a:r>
          </a:p>
          <a:p>
            <a:pPr lvl="1"/>
            <a:r>
              <a:rPr lang="en-US" dirty="0">
                <a:solidFill>
                  <a:srgbClr val="FF0000"/>
                </a:solidFill>
              </a:rPr>
              <a:t>Complete the chain-of-custody form.</a:t>
            </a:r>
          </a:p>
          <a:p>
            <a:pPr lvl="1"/>
            <a:r>
              <a:rPr lang="en-US" dirty="0">
                <a:solidFill>
                  <a:srgbClr val="FF0000"/>
                </a:solidFill>
              </a:rPr>
              <a:t>Ship or deliver the ice chest to the contracted lab asap.</a:t>
            </a:r>
          </a:p>
          <a:p>
            <a:endParaRPr lang="en-US" dirty="0"/>
          </a:p>
        </p:txBody>
      </p:sp>
      <p:pic>
        <p:nvPicPr>
          <p:cNvPr id="7" name="Audio 6">
            <a:hlinkClick r:id="" action="ppaction://media"/>
            <a:extLst>
              <a:ext uri="{FF2B5EF4-FFF2-40B4-BE49-F238E27FC236}">
                <a16:creationId xmlns:a16="http://schemas.microsoft.com/office/drawing/2014/main" id="{75F79596-876A-49A3-B004-E019B7DFBA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07971185"/>
      </p:ext>
    </p:extLst>
  </p:cSld>
  <p:clrMapOvr>
    <a:masterClrMapping/>
  </p:clrMapOvr>
  <mc:AlternateContent xmlns:mc="http://schemas.openxmlformats.org/markup-compatibility/2006" xmlns:p14="http://schemas.microsoft.com/office/powerpoint/2010/main">
    <mc:Choice Requires="p14">
      <p:transition spd="slow" p14:dur="2000" advTm="60103"/>
    </mc:Choice>
    <mc:Fallback xmlns="">
      <p:transition spd="slow" advTm="6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FF7C5-D124-405A-86EC-752647FD3E2B}"/>
              </a:ext>
            </a:extLst>
          </p:cNvPr>
          <p:cNvSpPr>
            <a:spLocks noGrp="1"/>
          </p:cNvSpPr>
          <p:nvPr>
            <p:ph type="title"/>
          </p:nvPr>
        </p:nvSpPr>
        <p:spPr>
          <a:xfrm>
            <a:off x="685332" y="618518"/>
            <a:ext cx="5944068" cy="1596177"/>
          </a:xfrm>
        </p:spPr>
        <p:txBody>
          <a:bodyPr>
            <a:normAutofit/>
          </a:bodyPr>
          <a:lstStyle/>
          <a:p>
            <a:pPr algn="l"/>
            <a:r>
              <a:rPr lang="en-US" sz="2800" dirty="0"/>
              <a:t>Representative Outfalls &amp; Analytical Monitoring</a:t>
            </a:r>
          </a:p>
        </p:txBody>
      </p:sp>
      <p:sp>
        <p:nvSpPr>
          <p:cNvPr id="3" name="Content Placeholder 2">
            <a:extLst>
              <a:ext uri="{FF2B5EF4-FFF2-40B4-BE49-F238E27FC236}">
                <a16:creationId xmlns:a16="http://schemas.microsoft.com/office/drawing/2014/main" id="{5CFC8083-7456-4D65-8915-FF86C164A2F6}"/>
              </a:ext>
            </a:extLst>
          </p:cNvPr>
          <p:cNvSpPr>
            <a:spLocks noGrp="1"/>
          </p:cNvSpPr>
          <p:nvPr>
            <p:ph sz="quarter" idx="13"/>
          </p:nvPr>
        </p:nvSpPr>
        <p:spPr>
          <a:xfrm>
            <a:off x="533400" y="2336872"/>
            <a:ext cx="6887389" cy="4140127"/>
          </a:xfrm>
        </p:spPr>
        <p:txBody>
          <a:bodyPr>
            <a:normAutofit/>
          </a:bodyPr>
          <a:lstStyle/>
          <a:p>
            <a:r>
              <a:rPr lang="en-US" dirty="0">
                <a:solidFill>
                  <a:srgbClr val="C00000"/>
                </a:solidFill>
              </a:rPr>
              <a:t>With any required ANALYTICAL MONITORING, </a:t>
            </a:r>
            <a:r>
              <a:rPr lang="en-US" b="1" u="sng" dirty="0">
                <a:solidFill>
                  <a:srgbClr val="C00000"/>
                </a:solidFill>
              </a:rPr>
              <a:t>all </a:t>
            </a:r>
            <a:r>
              <a:rPr lang="en-US" dirty="0">
                <a:solidFill>
                  <a:srgbClr val="C00000"/>
                </a:solidFill>
              </a:rPr>
              <a:t>outfalls must be sampled.</a:t>
            </a:r>
          </a:p>
          <a:p>
            <a:r>
              <a:rPr lang="en-US" dirty="0"/>
              <a:t>Cannot “skip” an outfall due to representative outfalls </a:t>
            </a:r>
          </a:p>
          <a:p>
            <a:pPr lvl="1"/>
            <a:r>
              <a:rPr lang="en-US" dirty="0"/>
              <a:t>Representative outfalls utilized for quarterly visual monitoring only</a:t>
            </a:r>
          </a:p>
          <a:p>
            <a:endParaRPr lang="en-US" dirty="0"/>
          </a:p>
        </p:txBody>
      </p:sp>
      <p:pic>
        <p:nvPicPr>
          <p:cNvPr id="4" name="Picture 3">
            <a:extLst>
              <a:ext uri="{FF2B5EF4-FFF2-40B4-BE49-F238E27FC236}">
                <a16:creationId xmlns:a16="http://schemas.microsoft.com/office/drawing/2014/main" id="{A556C5C0-A1A4-4780-9928-7810411C16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2993"/>
          <a:stretch/>
        </p:blipFill>
        <p:spPr>
          <a:xfrm>
            <a:off x="6553200" y="26377"/>
            <a:ext cx="2576146" cy="2115888"/>
          </a:xfrm>
          <a:prstGeom prst="rect">
            <a:avLst/>
          </a:prstGeom>
        </p:spPr>
      </p:pic>
      <p:pic>
        <p:nvPicPr>
          <p:cNvPr id="5" name="Audio 4">
            <a:hlinkClick r:id="" action="ppaction://media"/>
            <a:extLst>
              <a:ext uri="{FF2B5EF4-FFF2-40B4-BE49-F238E27FC236}">
                <a16:creationId xmlns:a16="http://schemas.microsoft.com/office/drawing/2014/main" id="{17D11586-D1DD-449F-9A92-796D9F1319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8905846"/>
      </p:ext>
    </p:extLst>
  </p:cSld>
  <p:clrMapOvr>
    <a:masterClrMapping/>
  </p:clrMapOvr>
  <mc:AlternateContent xmlns:mc="http://schemas.openxmlformats.org/markup-compatibility/2006" xmlns:p14="http://schemas.microsoft.com/office/powerpoint/2010/main">
    <mc:Choice Requires="p14">
      <p:transition spd="slow" p14:dur="2000" advTm="10076"/>
    </mc:Choice>
    <mc:Fallback xmlns="">
      <p:transition spd="slow" advTm="10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2DB2C-5FDB-42FF-8237-42056558DD65}"/>
              </a:ext>
            </a:extLst>
          </p:cNvPr>
          <p:cNvSpPr>
            <a:spLocks noGrp="1"/>
          </p:cNvSpPr>
          <p:nvPr>
            <p:ph type="title"/>
          </p:nvPr>
        </p:nvSpPr>
        <p:spPr/>
        <p:txBody>
          <a:bodyPr/>
          <a:lstStyle/>
          <a:p>
            <a:r>
              <a:rPr lang="en-US" dirty="0"/>
              <a:t>Analytical monitoring </a:t>
            </a:r>
          </a:p>
        </p:txBody>
      </p:sp>
      <p:sp>
        <p:nvSpPr>
          <p:cNvPr id="3" name="Text Placeholder 2">
            <a:extLst>
              <a:ext uri="{FF2B5EF4-FFF2-40B4-BE49-F238E27FC236}">
                <a16:creationId xmlns:a16="http://schemas.microsoft.com/office/drawing/2014/main" id="{60BB3780-6A19-4970-A143-61622C83B40C}"/>
              </a:ext>
            </a:extLst>
          </p:cNvPr>
          <p:cNvSpPr>
            <a:spLocks noGrp="1"/>
          </p:cNvSpPr>
          <p:nvPr>
            <p:ph type="body" idx="1"/>
          </p:nvPr>
        </p:nvSpPr>
        <p:spPr/>
        <p:txBody>
          <a:bodyPr>
            <a:normAutofit lnSpcReduction="10000"/>
          </a:bodyPr>
          <a:lstStyle/>
          <a:p>
            <a:r>
              <a:rPr lang="en-US" dirty="0">
                <a:solidFill>
                  <a:schemeClr val="tx1"/>
                </a:solidFill>
              </a:rPr>
              <a:t>Rules and reminders;</a:t>
            </a:r>
          </a:p>
          <a:p>
            <a:r>
              <a:rPr lang="en-US" dirty="0">
                <a:solidFill>
                  <a:schemeClr val="tx1"/>
                </a:solidFill>
              </a:rPr>
              <a:t>pH;</a:t>
            </a:r>
          </a:p>
          <a:p>
            <a:r>
              <a:rPr lang="en-US" dirty="0">
                <a:solidFill>
                  <a:schemeClr val="tx1"/>
                </a:solidFill>
              </a:rPr>
              <a:t>Local laboratories</a:t>
            </a:r>
          </a:p>
        </p:txBody>
      </p:sp>
      <p:pic>
        <p:nvPicPr>
          <p:cNvPr id="5" name="Picture 4">
            <a:extLst>
              <a:ext uri="{FF2B5EF4-FFF2-40B4-BE49-F238E27FC236}">
                <a16:creationId xmlns:a16="http://schemas.microsoft.com/office/drawing/2014/main" id="{95DEDFD5-479A-4F7E-B6FF-B02BD8889E57}"/>
              </a:ext>
            </a:extLst>
          </p:cNvPr>
          <p:cNvPicPr>
            <a:picLocks noChangeAspect="1"/>
          </p:cNvPicPr>
          <p:nvPr/>
        </p:nvPicPr>
        <p:blipFill>
          <a:blip r:embed="rId4"/>
          <a:stretch>
            <a:fillRect/>
          </a:stretch>
        </p:blipFill>
        <p:spPr>
          <a:xfrm>
            <a:off x="2133600" y="1252617"/>
            <a:ext cx="2075815" cy="1212690"/>
          </a:xfrm>
          <a:prstGeom prst="rect">
            <a:avLst/>
          </a:prstGeom>
        </p:spPr>
      </p:pic>
      <p:pic>
        <p:nvPicPr>
          <p:cNvPr id="6" name="Picture 5">
            <a:extLst>
              <a:ext uri="{FF2B5EF4-FFF2-40B4-BE49-F238E27FC236}">
                <a16:creationId xmlns:a16="http://schemas.microsoft.com/office/drawing/2014/main" id="{12FD9E2F-D342-401B-AF69-EB64399496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95358" y="1345327"/>
            <a:ext cx="956327" cy="1027271"/>
          </a:xfrm>
          <a:prstGeom prst="rect">
            <a:avLst/>
          </a:prstGeom>
        </p:spPr>
      </p:pic>
      <p:pic>
        <p:nvPicPr>
          <p:cNvPr id="4" name="Audio 3">
            <a:hlinkClick r:id="" action="ppaction://media"/>
            <a:extLst>
              <a:ext uri="{FF2B5EF4-FFF2-40B4-BE49-F238E27FC236}">
                <a16:creationId xmlns:a16="http://schemas.microsoft.com/office/drawing/2014/main" id="{173B9DD5-4F0B-43A8-82F2-51518DDB71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3581725"/>
      </p:ext>
    </p:extLst>
  </p:cSld>
  <p:clrMapOvr>
    <a:masterClrMapping/>
  </p:clrMapOvr>
  <mc:AlternateContent xmlns:mc="http://schemas.openxmlformats.org/markup-compatibility/2006" xmlns:p14="http://schemas.microsoft.com/office/powerpoint/2010/main">
    <mc:Choice Requires="p14">
      <p:transition spd="slow" p14:dur="2000" advTm="12357"/>
    </mc:Choice>
    <mc:Fallback xmlns="">
      <p:transition spd="slow" advTm="12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C3943-A451-4959-A6B7-8740E04D9059}"/>
              </a:ext>
            </a:extLst>
          </p:cNvPr>
          <p:cNvSpPr>
            <a:spLocks noGrp="1"/>
          </p:cNvSpPr>
          <p:nvPr>
            <p:ph type="title"/>
          </p:nvPr>
        </p:nvSpPr>
        <p:spPr/>
        <p:txBody>
          <a:bodyPr/>
          <a:lstStyle/>
          <a:p>
            <a:r>
              <a:rPr lang="en-US" dirty="0"/>
              <a:t>Effluent Limitations Sampling</a:t>
            </a:r>
          </a:p>
        </p:txBody>
      </p:sp>
      <p:sp>
        <p:nvSpPr>
          <p:cNvPr id="3" name="Content Placeholder 2">
            <a:extLst>
              <a:ext uri="{FF2B5EF4-FFF2-40B4-BE49-F238E27FC236}">
                <a16:creationId xmlns:a16="http://schemas.microsoft.com/office/drawing/2014/main" id="{902F8626-1B81-425C-90BF-2B7DFD8A6CC3}"/>
              </a:ext>
            </a:extLst>
          </p:cNvPr>
          <p:cNvSpPr>
            <a:spLocks noGrp="1"/>
          </p:cNvSpPr>
          <p:nvPr>
            <p:ph sz="quarter" idx="13"/>
          </p:nvPr>
        </p:nvSpPr>
        <p:spPr>
          <a:xfrm>
            <a:off x="533400" y="1981200"/>
            <a:ext cx="7772400" cy="3954989"/>
          </a:xfrm>
        </p:spPr>
        <p:txBody>
          <a:bodyPr>
            <a:normAutofit fontScale="92500" lnSpcReduction="20000"/>
          </a:bodyPr>
          <a:lstStyle/>
          <a:p>
            <a:r>
              <a:rPr lang="en-US" dirty="0"/>
              <a:t>Analyticals are </a:t>
            </a:r>
            <a:r>
              <a:rPr lang="en-US" u="sng" dirty="0"/>
              <a:t>in addition </a:t>
            </a:r>
            <a:r>
              <a:rPr lang="en-US" dirty="0"/>
              <a:t>to quarterly visual monitoring for the affected business types (aka sectors).</a:t>
            </a:r>
          </a:p>
          <a:p>
            <a:pPr lvl="1"/>
            <a:r>
              <a:rPr lang="en-US" dirty="0"/>
              <a:t>In some cases, not all SIC Codes included in the Sector must perform analyticals.  See OKR05 for more information.</a:t>
            </a:r>
          </a:p>
          <a:p>
            <a:r>
              <a:rPr lang="en-US" dirty="0"/>
              <a:t>Must sample all outfalls, regardless of “representative” outfall status.</a:t>
            </a:r>
          </a:p>
          <a:p>
            <a:r>
              <a:rPr lang="en-US" dirty="0"/>
              <a:t>Analyticals are to be performed once per calendar year.</a:t>
            </a:r>
          </a:p>
          <a:p>
            <a:r>
              <a:rPr lang="en-US" dirty="0"/>
              <a:t>Report results by January 15 of the following year, on the electronic Discharge monitoring report (e-DMR) form to DEQ.</a:t>
            </a:r>
          </a:p>
          <a:p>
            <a:r>
              <a:rPr lang="en-US" dirty="0"/>
              <a:t>Provide a copy of the lab results &amp;/or the </a:t>
            </a:r>
            <a:r>
              <a:rPr lang="en-US" dirty="0" err="1"/>
              <a:t>dmr</a:t>
            </a:r>
            <a:r>
              <a:rPr lang="en-US" dirty="0"/>
              <a:t> to your OKC SWQ inspector.</a:t>
            </a:r>
          </a:p>
        </p:txBody>
      </p:sp>
      <p:pic>
        <p:nvPicPr>
          <p:cNvPr id="14" name="Audio 13">
            <a:hlinkClick r:id="" action="ppaction://media"/>
            <a:extLst>
              <a:ext uri="{FF2B5EF4-FFF2-40B4-BE49-F238E27FC236}">
                <a16:creationId xmlns:a16="http://schemas.microsoft.com/office/drawing/2014/main" id="{E180D539-156A-4757-9843-07ABD8585F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2021792"/>
      </p:ext>
    </p:extLst>
  </p:cSld>
  <p:clrMapOvr>
    <a:masterClrMapping/>
  </p:clrMapOvr>
  <mc:AlternateContent xmlns:mc="http://schemas.openxmlformats.org/markup-compatibility/2006" xmlns:p14="http://schemas.microsoft.com/office/powerpoint/2010/main">
    <mc:Choice Requires="p14">
      <p:transition spd="slow" p14:dur="2000" advTm="60982"/>
    </mc:Choice>
    <mc:Fallback xmlns="">
      <p:transition spd="slow" advTm="60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B999C-3269-4BA1-8560-D974AA368F1F}"/>
              </a:ext>
            </a:extLst>
          </p:cNvPr>
          <p:cNvSpPr>
            <a:spLocks noGrp="1"/>
          </p:cNvSpPr>
          <p:nvPr>
            <p:ph type="title"/>
          </p:nvPr>
        </p:nvSpPr>
        <p:spPr/>
        <p:txBody>
          <a:bodyPr/>
          <a:lstStyle/>
          <a:p>
            <a:r>
              <a:rPr lang="en-US" dirty="0"/>
              <a:t>Laboratory reminders</a:t>
            </a:r>
          </a:p>
        </p:txBody>
      </p:sp>
      <p:sp>
        <p:nvSpPr>
          <p:cNvPr id="3" name="Content Placeholder 2">
            <a:extLst>
              <a:ext uri="{FF2B5EF4-FFF2-40B4-BE49-F238E27FC236}">
                <a16:creationId xmlns:a16="http://schemas.microsoft.com/office/drawing/2014/main" id="{93E327CE-95F9-4D73-94F3-AC8AE58A103C}"/>
              </a:ext>
            </a:extLst>
          </p:cNvPr>
          <p:cNvSpPr>
            <a:spLocks noGrp="1"/>
          </p:cNvSpPr>
          <p:nvPr>
            <p:ph sz="quarter" idx="13"/>
          </p:nvPr>
        </p:nvSpPr>
        <p:spPr>
          <a:xfrm>
            <a:off x="533400" y="1828800"/>
            <a:ext cx="8077200" cy="4800600"/>
          </a:xfrm>
        </p:spPr>
        <p:txBody>
          <a:bodyPr>
            <a:normAutofit/>
          </a:bodyPr>
          <a:lstStyle/>
          <a:p>
            <a:r>
              <a:rPr lang="en-US" dirty="0"/>
              <a:t>Must use certified lab, or calibrated meters </a:t>
            </a:r>
          </a:p>
          <a:p>
            <a:pPr lvl="1"/>
            <a:r>
              <a:rPr lang="en-US" dirty="0"/>
              <a:t>Must comply with 40 CFR Part 136 methods</a:t>
            </a:r>
          </a:p>
          <a:p>
            <a:r>
              <a:rPr lang="en-US" dirty="0"/>
              <a:t>Obtain sampling kit before-hand:</a:t>
            </a:r>
          </a:p>
          <a:p>
            <a:pPr lvl="1"/>
            <a:r>
              <a:rPr lang="en-US" dirty="0"/>
              <a:t>Glass/plastic bottles</a:t>
            </a:r>
          </a:p>
          <a:p>
            <a:pPr lvl="1"/>
            <a:r>
              <a:rPr lang="en-US" dirty="0"/>
              <a:t>Clear/amber bottles</a:t>
            </a:r>
          </a:p>
          <a:p>
            <a:pPr lvl="1"/>
            <a:r>
              <a:rPr lang="en-US" dirty="0"/>
              <a:t>May require additive for preservation (could be caustic)</a:t>
            </a:r>
          </a:p>
          <a:p>
            <a:pPr lvl="1"/>
            <a:r>
              <a:rPr lang="en-US" dirty="0"/>
              <a:t>Fill sample container to proper level, do not overfill</a:t>
            </a:r>
          </a:p>
          <a:p>
            <a:r>
              <a:rPr lang="en-US" dirty="0"/>
              <a:t>Properly label bottles</a:t>
            </a:r>
          </a:p>
          <a:p>
            <a:r>
              <a:rPr lang="en-US" dirty="0"/>
              <a:t>Bottles into ice chest, with ice, for transportation to lab ASAP</a:t>
            </a:r>
          </a:p>
          <a:p>
            <a:r>
              <a:rPr lang="en-US" dirty="0"/>
              <a:t>Complete Chain-of-Custody form</a:t>
            </a:r>
          </a:p>
        </p:txBody>
      </p:sp>
      <p:pic>
        <p:nvPicPr>
          <p:cNvPr id="4" name="Picture 3">
            <a:extLst>
              <a:ext uri="{FF2B5EF4-FFF2-40B4-BE49-F238E27FC236}">
                <a16:creationId xmlns:a16="http://schemas.microsoft.com/office/drawing/2014/main" id="{568E571D-A33D-46D8-A899-3D1C2275AA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26012" y="598012"/>
            <a:ext cx="956327" cy="1027271"/>
          </a:xfrm>
          <a:prstGeom prst="rect">
            <a:avLst/>
          </a:prstGeom>
        </p:spPr>
      </p:pic>
      <p:pic>
        <p:nvPicPr>
          <p:cNvPr id="5" name="Picture 4">
            <a:extLst>
              <a:ext uri="{FF2B5EF4-FFF2-40B4-BE49-F238E27FC236}">
                <a16:creationId xmlns:a16="http://schemas.microsoft.com/office/drawing/2014/main" id="{9C8B83EC-EC37-4098-80DF-B55BA956E3CB}"/>
              </a:ext>
            </a:extLst>
          </p:cNvPr>
          <p:cNvPicPr>
            <a:picLocks noChangeAspect="1"/>
          </p:cNvPicPr>
          <p:nvPr/>
        </p:nvPicPr>
        <p:blipFill>
          <a:blip r:embed="rId6"/>
          <a:stretch>
            <a:fillRect/>
          </a:stretch>
        </p:blipFill>
        <p:spPr>
          <a:xfrm>
            <a:off x="6934200" y="1767907"/>
            <a:ext cx="2075815" cy="1212690"/>
          </a:xfrm>
          <a:prstGeom prst="rect">
            <a:avLst/>
          </a:prstGeom>
        </p:spPr>
      </p:pic>
      <p:pic>
        <p:nvPicPr>
          <p:cNvPr id="7" name="Audio 6">
            <a:hlinkClick r:id="" action="ppaction://media"/>
            <a:extLst>
              <a:ext uri="{FF2B5EF4-FFF2-40B4-BE49-F238E27FC236}">
                <a16:creationId xmlns:a16="http://schemas.microsoft.com/office/drawing/2014/main" id="{1AD1704C-012B-4D76-A578-37FEF5893D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0429922"/>
      </p:ext>
    </p:extLst>
  </p:cSld>
  <p:clrMapOvr>
    <a:masterClrMapping/>
  </p:clrMapOvr>
  <mc:AlternateContent xmlns:mc="http://schemas.openxmlformats.org/markup-compatibility/2006" xmlns:p14="http://schemas.microsoft.com/office/powerpoint/2010/main">
    <mc:Choice Requires="p14">
      <p:transition spd="slow" p14:dur="2000" advTm="46083"/>
    </mc:Choice>
    <mc:Fallback xmlns="">
      <p:transition spd="slow" advTm="46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CA7FA-8677-4237-8374-BAED139BB947}"/>
              </a:ext>
            </a:extLst>
          </p:cNvPr>
          <p:cNvSpPr>
            <a:spLocks noGrp="1"/>
          </p:cNvSpPr>
          <p:nvPr>
            <p:ph type="title"/>
          </p:nvPr>
        </p:nvSpPr>
        <p:spPr/>
        <p:txBody>
          <a:bodyPr/>
          <a:lstStyle/>
          <a:p>
            <a:r>
              <a:rPr lang="en-US"/>
              <a:t>pH</a:t>
            </a:r>
            <a:endParaRPr lang="en-US" dirty="0"/>
          </a:p>
        </p:txBody>
      </p:sp>
      <p:sp>
        <p:nvSpPr>
          <p:cNvPr id="3" name="Content Placeholder 2">
            <a:extLst>
              <a:ext uri="{FF2B5EF4-FFF2-40B4-BE49-F238E27FC236}">
                <a16:creationId xmlns:a16="http://schemas.microsoft.com/office/drawing/2014/main" id="{A1D41BA9-2EE6-40BC-A1EE-9426384E6AF4}"/>
              </a:ext>
            </a:extLst>
          </p:cNvPr>
          <p:cNvSpPr>
            <a:spLocks noGrp="1"/>
          </p:cNvSpPr>
          <p:nvPr>
            <p:ph sz="quarter" idx="13"/>
          </p:nvPr>
        </p:nvSpPr>
        <p:spPr/>
        <p:txBody>
          <a:bodyPr/>
          <a:lstStyle/>
          <a:p>
            <a:r>
              <a:rPr lang="en-US" dirty="0"/>
              <a:t>Must be examined “immediately” onsite.</a:t>
            </a:r>
          </a:p>
          <a:p>
            <a:pPr lvl="1"/>
            <a:r>
              <a:rPr lang="en-US" dirty="0"/>
              <a:t>sample must be analyzed within 15 minutes of collection.</a:t>
            </a:r>
          </a:p>
          <a:p>
            <a:r>
              <a:rPr lang="en-US" dirty="0"/>
              <a:t>DEQ has stated that “[The] permit doesn’t require or restrict to use their own meter.  However, the permittee is required to follow the sampling and testing procedures of 40 CFR Part 136….”</a:t>
            </a:r>
          </a:p>
          <a:p>
            <a:r>
              <a:rPr lang="en-US" dirty="0"/>
              <a:t>40 CFR Part 136 states that the acceptable methods include electrometric measurement and automated electrode.</a:t>
            </a:r>
          </a:p>
        </p:txBody>
      </p:sp>
      <p:sp>
        <p:nvSpPr>
          <p:cNvPr id="4" name="TextBox 3">
            <a:extLst>
              <a:ext uri="{FF2B5EF4-FFF2-40B4-BE49-F238E27FC236}">
                <a16:creationId xmlns:a16="http://schemas.microsoft.com/office/drawing/2014/main" id="{DF606F53-294A-40BC-9F07-13F38DFEE606}"/>
              </a:ext>
            </a:extLst>
          </p:cNvPr>
          <p:cNvSpPr txBox="1"/>
          <p:nvPr/>
        </p:nvSpPr>
        <p:spPr>
          <a:xfrm>
            <a:off x="381000" y="5870150"/>
            <a:ext cx="4668586" cy="369332"/>
          </a:xfrm>
          <a:prstGeom prst="rect">
            <a:avLst/>
          </a:prstGeom>
          <a:noFill/>
        </p:spPr>
        <p:txBody>
          <a:bodyPr wrap="none" rtlCol="0">
            <a:spAutoFit/>
          </a:bodyPr>
          <a:lstStyle/>
          <a:p>
            <a:r>
              <a:rPr lang="en-US" dirty="0"/>
              <a:t>Link: </a:t>
            </a:r>
            <a:r>
              <a:rPr lang="en-US" dirty="0">
                <a:solidFill>
                  <a:schemeClr val="accent1">
                    <a:lumMod val="75000"/>
                  </a:schemeClr>
                </a:solidFill>
                <a:hlinkClick r:id="rId4">
                  <a:extLst>
                    <a:ext uri="{A12FA001-AC4F-418D-AE19-62706E023703}">
                      <ahyp:hlinkClr xmlns:ahyp="http://schemas.microsoft.com/office/drawing/2018/hyperlinkcolor" val="tx"/>
                    </a:ext>
                  </a:extLst>
                </a:hlinkClick>
              </a:rPr>
              <a:t>www.law.cornell.edu/cfr/text/40/part-136</a:t>
            </a:r>
            <a:endParaRPr lang="en-US" dirty="0">
              <a:solidFill>
                <a:schemeClr val="accent1">
                  <a:lumMod val="75000"/>
                </a:schemeClr>
              </a:solidFill>
            </a:endParaRPr>
          </a:p>
        </p:txBody>
      </p:sp>
      <p:pic>
        <p:nvPicPr>
          <p:cNvPr id="5" name="Audio 4">
            <a:hlinkClick r:id="" action="ppaction://media"/>
            <a:extLst>
              <a:ext uri="{FF2B5EF4-FFF2-40B4-BE49-F238E27FC236}">
                <a16:creationId xmlns:a16="http://schemas.microsoft.com/office/drawing/2014/main" id="{C790C41A-8C77-46F0-AF61-672F7B0FBA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5806823"/>
      </p:ext>
    </p:extLst>
  </p:cSld>
  <p:clrMapOvr>
    <a:masterClrMapping/>
  </p:clrMapOvr>
  <mc:AlternateContent xmlns:mc="http://schemas.openxmlformats.org/markup-compatibility/2006" xmlns:p14="http://schemas.microsoft.com/office/powerpoint/2010/main">
    <mc:Choice Requires="p14">
      <p:transition spd="slow" p14:dur="2000" advTm="24424"/>
    </mc:Choice>
    <mc:Fallback xmlns="">
      <p:transition spd="slow" advTm="24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E0EBF1-3BDE-4BE4-9FEC-833E0577B6A8}"/>
              </a:ext>
            </a:extLst>
          </p:cNvPr>
          <p:cNvPicPr>
            <a:picLocks noChangeAspect="1"/>
          </p:cNvPicPr>
          <p:nvPr/>
        </p:nvPicPr>
        <p:blipFill rotWithShape="1">
          <a:blip r:embed="rId4"/>
          <a:srcRect t="14875"/>
          <a:stretch/>
        </p:blipFill>
        <p:spPr>
          <a:xfrm>
            <a:off x="152400" y="1524000"/>
            <a:ext cx="8763000" cy="5233988"/>
          </a:xfrm>
          <a:prstGeom prst="rect">
            <a:avLst/>
          </a:prstGeom>
        </p:spPr>
      </p:pic>
      <p:sp>
        <p:nvSpPr>
          <p:cNvPr id="2" name="Title 1">
            <a:extLst>
              <a:ext uri="{FF2B5EF4-FFF2-40B4-BE49-F238E27FC236}">
                <a16:creationId xmlns:a16="http://schemas.microsoft.com/office/drawing/2014/main" id="{FC4D5C97-821C-474F-BD92-F7105C03C000}"/>
              </a:ext>
            </a:extLst>
          </p:cNvPr>
          <p:cNvSpPr>
            <a:spLocks noGrp="1"/>
          </p:cNvSpPr>
          <p:nvPr>
            <p:ph type="title"/>
          </p:nvPr>
        </p:nvSpPr>
        <p:spPr>
          <a:xfrm>
            <a:off x="685331" y="457200"/>
            <a:ext cx="7773338" cy="1596177"/>
          </a:xfrm>
        </p:spPr>
        <p:txBody>
          <a:bodyPr/>
          <a:lstStyle/>
          <a:p>
            <a:pPr algn="r"/>
            <a:r>
              <a:rPr lang="en-US" u="sng" dirty="0"/>
              <a:t>LOCAL Available Labs*</a:t>
            </a:r>
          </a:p>
        </p:txBody>
      </p:sp>
      <p:sp>
        <p:nvSpPr>
          <p:cNvPr id="3" name="Content Placeholder 2">
            <a:extLst>
              <a:ext uri="{FF2B5EF4-FFF2-40B4-BE49-F238E27FC236}">
                <a16:creationId xmlns:a16="http://schemas.microsoft.com/office/drawing/2014/main" id="{9BE8486F-98DF-4AC9-AF3A-3480D7B9EFD3}"/>
              </a:ext>
            </a:extLst>
          </p:cNvPr>
          <p:cNvSpPr>
            <a:spLocks noGrp="1"/>
          </p:cNvSpPr>
          <p:nvPr>
            <p:ph sz="quarter" idx="13"/>
          </p:nvPr>
        </p:nvSpPr>
        <p:spPr>
          <a:xfrm>
            <a:off x="4191000" y="2214696"/>
            <a:ext cx="4800600" cy="3647812"/>
          </a:xfrm>
        </p:spPr>
        <p:txBody>
          <a:bodyPr>
            <a:normAutofit/>
          </a:bodyPr>
          <a:lstStyle/>
          <a:p>
            <a:pPr marL="0" indent="0">
              <a:buNone/>
            </a:pPr>
            <a:r>
              <a:rPr lang="en-US" sz="1800" dirty="0"/>
              <a:t>DEQ’s Lab</a:t>
            </a:r>
          </a:p>
          <a:p>
            <a:pPr marL="457200" lvl="1" indent="0">
              <a:buNone/>
            </a:pPr>
            <a:r>
              <a:rPr lang="en-US" dirty="0">
                <a:hlinkClick r:id="rId5"/>
              </a:rPr>
              <a:t>www.deq.ok.gov/divisions/sels</a:t>
            </a:r>
            <a:r>
              <a:rPr lang="en-US" dirty="0"/>
              <a:t> </a:t>
            </a:r>
          </a:p>
          <a:p>
            <a:pPr marL="457200" lvl="1" indent="0">
              <a:buNone/>
            </a:pPr>
            <a:r>
              <a:rPr lang="en-US" dirty="0"/>
              <a:t>707 N. Robinson Ave</a:t>
            </a:r>
          </a:p>
          <a:p>
            <a:pPr marL="457200" lvl="1" indent="0">
              <a:buNone/>
            </a:pPr>
            <a:r>
              <a:rPr lang="en-US" dirty="0"/>
              <a:t>Oklahoma City, OK 73102</a:t>
            </a:r>
          </a:p>
          <a:p>
            <a:pPr marL="457200" lvl="1" indent="0">
              <a:buNone/>
            </a:pPr>
            <a:r>
              <a:rPr lang="en-US" dirty="0"/>
              <a:t>866-412-3057 or 405-702-1000</a:t>
            </a:r>
          </a:p>
          <a:p>
            <a:pPr marL="0" indent="0">
              <a:buNone/>
            </a:pPr>
            <a:r>
              <a:rPr lang="en-US" sz="1800" dirty="0"/>
              <a:t>Red River Environmental Lab</a:t>
            </a:r>
          </a:p>
          <a:p>
            <a:pPr marL="457200" lvl="1" indent="0">
              <a:buNone/>
            </a:pPr>
            <a:r>
              <a:rPr lang="en-US" dirty="0"/>
              <a:t>6510 S. Western Ave</a:t>
            </a:r>
          </a:p>
          <a:p>
            <a:pPr marL="457200" lvl="1" indent="0">
              <a:buNone/>
            </a:pPr>
            <a:r>
              <a:rPr lang="en-US" dirty="0"/>
              <a:t>Oklahoma City, OK 73139</a:t>
            </a:r>
          </a:p>
          <a:p>
            <a:pPr marL="457200" lvl="1" indent="0">
              <a:buNone/>
            </a:pPr>
            <a:r>
              <a:rPr lang="en-US" dirty="0"/>
              <a:t>405-232-1966</a:t>
            </a:r>
          </a:p>
        </p:txBody>
      </p:sp>
      <p:pic>
        <p:nvPicPr>
          <p:cNvPr id="6" name="Audio 5">
            <a:hlinkClick r:id="" action="ppaction://media"/>
            <a:extLst>
              <a:ext uri="{FF2B5EF4-FFF2-40B4-BE49-F238E27FC236}">
                <a16:creationId xmlns:a16="http://schemas.microsoft.com/office/drawing/2014/main" id="{E685ECB5-DF96-4D05-90D6-F0B9DAE130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37415555"/>
      </p:ext>
    </p:extLst>
  </p:cSld>
  <p:clrMapOvr>
    <a:masterClrMapping/>
  </p:clrMapOvr>
  <mc:AlternateContent xmlns:mc="http://schemas.openxmlformats.org/markup-compatibility/2006" xmlns:p14="http://schemas.microsoft.com/office/powerpoint/2010/main">
    <mc:Choice Requires="p14">
      <p:transition spd="slow" p14:dur="2000" advTm="19770"/>
    </mc:Choice>
    <mc:Fallback xmlns="">
      <p:transition spd="slow" advTm="1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F529D8AF-8072-4579-97B4-8A7E8C54C3D5}"/>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5204892" y="1762586"/>
            <a:ext cx="3536440" cy="4166652"/>
          </a:xfrm>
          <a:prstGeom prst="rect">
            <a:avLst/>
          </a:prstGeom>
        </p:spPr>
      </p:pic>
      <p:sp>
        <p:nvSpPr>
          <p:cNvPr id="2" name="Title 1">
            <a:extLst>
              <a:ext uri="{FF2B5EF4-FFF2-40B4-BE49-F238E27FC236}">
                <a16:creationId xmlns:a16="http://schemas.microsoft.com/office/drawing/2014/main" id="{A1431C7A-AF0A-4D43-97E6-B73AA2E52CCD}"/>
              </a:ext>
            </a:extLst>
          </p:cNvPr>
          <p:cNvSpPr>
            <a:spLocks noGrp="1"/>
          </p:cNvSpPr>
          <p:nvPr>
            <p:ph type="title"/>
          </p:nvPr>
        </p:nvSpPr>
        <p:spPr/>
        <p:txBody>
          <a:bodyPr/>
          <a:lstStyle/>
          <a:p>
            <a:r>
              <a:rPr lang="en-US" dirty="0"/>
              <a:t>How to view our webinar series</a:t>
            </a:r>
          </a:p>
        </p:txBody>
      </p:sp>
      <p:sp>
        <p:nvSpPr>
          <p:cNvPr id="3" name="Content Placeholder 2">
            <a:extLst>
              <a:ext uri="{FF2B5EF4-FFF2-40B4-BE49-F238E27FC236}">
                <a16:creationId xmlns:a16="http://schemas.microsoft.com/office/drawing/2014/main" id="{029D87AF-CF91-43B6-B0C5-D881DDCAB454}"/>
              </a:ext>
            </a:extLst>
          </p:cNvPr>
          <p:cNvSpPr>
            <a:spLocks noGrp="1"/>
          </p:cNvSpPr>
          <p:nvPr>
            <p:ph sz="half" idx="1"/>
          </p:nvPr>
        </p:nvSpPr>
        <p:spPr>
          <a:xfrm>
            <a:off x="685800" y="1845734"/>
            <a:ext cx="3703320" cy="4023360"/>
          </a:xfrm>
        </p:spPr>
        <p:txBody>
          <a:bodyPr>
            <a:normAutofit fontScale="77500" lnSpcReduction="20000"/>
          </a:bodyPr>
          <a:lstStyle/>
          <a:p>
            <a:r>
              <a:rPr lang="en-US" dirty="0"/>
              <a:t>A pre-recorded version of this presentation will be available at: </a:t>
            </a:r>
            <a:r>
              <a:rPr lang="en-US" dirty="0">
                <a:hlinkClick r:id="rId5"/>
              </a:rPr>
              <a:t>www.okc.gov/departments/public-works/divisions/storm-water-quality/storm-water-quality-workshops</a:t>
            </a:r>
            <a:r>
              <a:rPr lang="en-US" dirty="0"/>
              <a:t> after the live event.</a:t>
            </a:r>
          </a:p>
          <a:p>
            <a:pPr lvl="1"/>
            <a:r>
              <a:rPr lang="en-US" dirty="0"/>
              <a:t>Shortcut: </a:t>
            </a:r>
            <a:r>
              <a:rPr lang="en-US" dirty="0">
                <a:hlinkClick r:id="rId6"/>
              </a:rPr>
              <a:t>www.okc.gov/swq</a:t>
            </a:r>
            <a:r>
              <a:rPr lang="en-US" dirty="0"/>
              <a:t> </a:t>
            </a:r>
          </a:p>
          <a:p>
            <a:pPr lvl="1"/>
            <a:r>
              <a:rPr lang="en-US" dirty="0"/>
              <a:t>go to Storm Water Quality Workshops</a:t>
            </a:r>
          </a:p>
          <a:p>
            <a:r>
              <a:rPr lang="en-US" dirty="0"/>
              <a:t>All webinars in this series will be at this website, for playback any time.</a:t>
            </a:r>
          </a:p>
          <a:p>
            <a:endParaRPr lang="en-US" dirty="0"/>
          </a:p>
        </p:txBody>
      </p:sp>
      <p:sp>
        <p:nvSpPr>
          <p:cNvPr id="4" name="Arrow: Right 3">
            <a:extLst>
              <a:ext uri="{FF2B5EF4-FFF2-40B4-BE49-F238E27FC236}">
                <a16:creationId xmlns:a16="http://schemas.microsoft.com/office/drawing/2014/main" id="{35D2F038-C290-434B-99FE-189C69F38C8B}"/>
              </a:ext>
            </a:extLst>
          </p:cNvPr>
          <p:cNvSpPr/>
          <p:nvPr/>
        </p:nvSpPr>
        <p:spPr>
          <a:xfrm>
            <a:off x="5029200" y="3122235"/>
            <a:ext cx="334932" cy="2266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Audio 10">
            <a:hlinkClick r:id="" action="ppaction://media"/>
            <a:extLst>
              <a:ext uri="{FF2B5EF4-FFF2-40B4-BE49-F238E27FC236}">
                <a16:creationId xmlns:a16="http://schemas.microsoft.com/office/drawing/2014/main" id="{DB7F6325-9B09-4924-8A3C-E7997B918F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5025607"/>
      </p:ext>
    </p:extLst>
  </p:cSld>
  <p:clrMapOvr>
    <a:masterClrMapping/>
  </p:clrMapOvr>
  <mc:AlternateContent xmlns:mc="http://schemas.openxmlformats.org/markup-compatibility/2006" xmlns:p14="http://schemas.microsoft.com/office/powerpoint/2010/main">
    <mc:Choice Requires="p14">
      <p:transition spd="slow" p14:dur="2000" advTm="49200"/>
    </mc:Choice>
    <mc:Fallback xmlns="">
      <p:transition spd="slow" advTm="4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FFBAB-0B8A-4F75-AD2F-402F85C3F6F5}"/>
              </a:ext>
            </a:extLst>
          </p:cNvPr>
          <p:cNvSpPr>
            <a:spLocks noGrp="1"/>
          </p:cNvSpPr>
          <p:nvPr>
            <p:ph type="title"/>
          </p:nvPr>
        </p:nvSpPr>
        <p:spPr/>
        <p:txBody>
          <a:bodyPr/>
          <a:lstStyle/>
          <a:p>
            <a:r>
              <a:rPr lang="en-US" dirty="0"/>
              <a:t>Sector-Specific Analytical Monitoring</a:t>
            </a:r>
          </a:p>
        </p:txBody>
      </p:sp>
      <p:sp>
        <p:nvSpPr>
          <p:cNvPr id="3" name="Text Placeholder 2">
            <a:extLst>
              <a:ext uri="{FF2B5EF4-FFF2-40B4-BE49-F238E27FC236}">
                <a16:creationId xmlns:a16="http://schemas.microsoft.com/office/drawing/2014/main" id="{06B3EB6C-C951-4647-A3E9-0BE1E9E891E9}"/>
              </a:ext>
            </a:extLst>
          </p:cNvPr>
          <p:cNvSpPr>
            <a:spLocks noGrp="1"/>
          </p:cNvSpPr>
          <p:nvPr>
            <p:ph type="body" idx="1"/>
          </p:nvPr>
        </p:nvSpPr>
        <p:spPr/>
        <p:txBody>
          <a:bodyPr/>
          <a:lstStyle/>
          <a:p>
            <a:pPr lvl="1" algn="r"/>
            <a:r>
              <a:rPr lang="en-US" dirty="0">
                <a:solidFill>
                  <a:schemeClr val="tx1"/>
                </a:solidFill>
              </a:rPr>
              <a:t>OKR05 Sectors: A, C, D, E, J, K, L, O, S</a:t>
            </a:r>
          </a:p>
        </p:txBody>
      </p:sp>
      <p:pic>
        <p:nvPicPr>
          <p:cNvPr id="4" name="Picture 3">
            <a:extLst>
              <a:ext uri="{FF2B5EF4-FFF2-40B4-BE49-F238E27FC236}">
                <a16:creationId xmlns:a16="http://schemas.microsoft.com/office/drawing/2014/main" id="{1291D846-8217-4079-BF86-B452E3C68313}"/>
              </a:ext>
            </a:extLst>
          </p:cNvPr>
          <p:cNvPicPr>
            <a:picLocks noChangeAspect="1"/>
          </p:cNvPicPr>
          <p:nvPr/>
        </p:nvPicPr>
        <p:blipFill>
          <a:blip r:embed="rId4"/>
          <a:stretch>
            <a:fillRect/>
          </a:stretch>
        </p:blipFill>
        <p:spPr>
          <a:xfrm>
            <a:off x="3101023" y="483849"/>
            <a:ext cx="2932430" cy="1713124"/>
          </a:xfrm>
          <a:prstGeom prst="rect">
            <a:avLst/>
          </a:prstGeom>
        </p:spPr>
      </p:pic>
      <p:pic>
        <p:nvPicPr>
          <p:cNvPr id="5" name="Picture 4">
            <a:extLst>
              <a:ext uri="{FF2B5EF4-FFF2-40B4-BE49-F238E27FC236}">
                <a16:creationId xmlns:a16="http://schemas.microsoft.com/office/drawing/2014/main" id="{B47B4437-848D-49FF-B1C3-16A12A877D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36014" y="4953000"/>
            <a:ext cx="3462447" cy="1905000"/>
          </a:xfrm>
          <a:prstGeom prst="rect">
            <a:avLst/>
          </a:prstGeom>
        </p:spPr>
      </p:pic>
      <p:sp>
        <p:nvSpPr>
          <p:cNvPr id="6" name="TextBox 5">
            <a:extLst>
              <a:ext uri="{FF2B5EF4-FFF2-40B4-BE49-F238E27FC236}">
                <a16:creationId xmlns:a16="http://schemas.microsoft.com/office/drawing/2014/main" id="{C769610E-DDE9-48BF-AEAE-BA2B34745CF3}"/>
              </a:ext>
            </a:extLst>
          </p:cNvPr>
          <p:cNvSpPr txBox="1"/>
          <p:nvPr/>
        </p:nvSpPr>
        <p:spPr>
          <a:xfrm>
            <a:off x="1595437" y="4214594"/>
            <a:ext cx="5943600" cy="646331"/>
          </a:xfrm>
          <a:prstGeom prst="rect">
            <a:avLst/>
          </a:prstGeom>
          <a:noFill/>
        </p:spPr>
        <p:txBody>
          <a:bodyPr wrap="square" rtlCol="0">
            <a:spAutoFit/>
          </a:bodyPr>
          <a:lstStyle/>
          <a:p>
            <a:r>
              <a:rPr lang="en-US" dirty="0">
                <a:solidFill>
                  <a:schemeClr val="accent1">
                    <a:lumMod val="75000"/>
                  </a:schemeClr>
                </a:solidFill>
                <a:hlinkClick r:id="rId6">
                  <a:extLst>
                    <a:ext uri="{A12FA001-AC4F-418D-AE19-62706E023703}">
                      <ahyp:hlinkClr xmlns:ahyp="http://schemas.microsoft.com/office/drawing/2018/hyperlinkcolor" val="tx"/>
                    </a:ext>
                  </a:extLst>
                </a:hlinkClick>
              </a:rPr>
              <a:t>www.deq.ok.gov/water-quality-division/wastewater-stormwater/stormwater-permitting/okr05-industrial-stormwater</a:t>
            </a:r>
            <a:r>
              <a:rPr lang="en-US" dirty="0">
                <a:solidFill>
                  <a:schemeClr val="accent1">
                    <a:lumMod val="75000"/>
                  </a:schemeClr>
                </a:solidFill>
              </a:rPr>
              <a:t> </a:t>
            </a:r>
          </a:p>
        </p:txBody>
      </p:sp>
      <p:pic>
        <p:nvPicPr>
          <p:cNvPr id="8" name="Audio 7">
            <a:hlinkClick r:id="" action="ppaction://media"/>
            <a:extLst>
              <a:ext uri="{FF2B5EF4-FFF2-40B4-BE49-F238E27FC236}">
                <a16:creationId xmlns:a16="http://schemas.microsoft.com/office/drawing/2014/main" id="{F24ACBCA-4CAD-438A-8C37-CEF64C1E7D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7663857"/>
      </p:ext>
    </p:extLst>
  </p:cSld>
  <p:clrMapOvr>
    <a:masterClrMapping/>
  </p:clrMapOvr>
  <mc:AlternateContent xmlns:mc="http://schemas.openxmlformats.org/markup-compatibility/2006" xmlns:p14="http://schemas.microsoft.com/office/powerpoint/2010/main">
    <mc:Choice Requires="p14">
      <p:transition spd="slow" p14:dur="2000" advTm="16299"/>
    </mc:Choice>
    <mc:Fallback xmlns="">
      <p:transition spd="slow" advTm="16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9F474-475A-4E28-96DC-6007B13D5086}"/>
              </a:ext>
            </a:extLst>
          </p:cNvPr>
          <p:cNvSpPr>
            <a:spLocks noGrp="1"/>
          </p:cNvSpPr>
          <p:nvPr>
            <p:ph type="title"/>
          </p:nvPr>
        </p:nvSpPr>
        <p:spPr/>
        <p:txBody>
          <a:bodyPr/>
          <a:lstStyle/>
          <a:p>
            <a:r>
              <a:rPr lang="en-US" dirty="0"/>
              <a:t>2017 OKR05 – Effluent Limitations monitoring</a:t>
            </a:r>
          </a:p>
        </p:txBody>
      </p:sp>
      <p:pic>
        <p:nvPicPr>
          <p:cNvPr id="4" name="Content Placeholder 3">
            <a:extLst>
              <a:ext uri="{FF2B5EF4-FFF2-40B4-BE49-F238E27FC236}">
                <a16:creationId xmlns:a16="http://schemas.microsoft.com/office/drawing/2014/main" id="{00BC6709-33F9-4F1F-B281-3F94DF76307B}"/>
              </a:ext>
            </a:extLst>
          </p:cNvPr>
          <p:cNvPicPr>
            <a:picLocks noGrp="1" noChangeAspect="1"/>
          </p:cNvPicPr>
          <p:nvPr>
            <p:ph sz="quarter" idx="13"/>
          </p:nvPr>
        </p:nvPicPr>
        <p:blipFill>
          <a:blip r:embed="rId4"/>
          <a:stretch>
            <a:fillRect/>
          </a:stretch>
        </p:blipFill>
        <p:spPr>
          <a:xfrm>
            <a:off x="686270" y="2247352"/>
            <a:ext cx="7772400" cy="1910054"/>
          </a:xfrm>
          <a:prstGeom prst="rect">
            <a:avLst/>
          </a:prstGeom>
        </p:spPr>
      </p:pic>
      <p:sp>
        <p:nvSpPr>
          <p:cNvPr id="3" name="TextBox 2">
            <a:extLst>
              <a:ext uri="{FF2B5EF4-FFF2-40B4-BE49-F238E27FC236}">
                <a16:creationId xmlns:a16="http://schemas.microsoft.com/office/drawing/2014/main" id="{690AF6B9-4F14-432A-86A7-F99BD59222A8}"/>
              </a:ext>
            </a:extLst>
          </p:cNvPr>
          <p:cNvSpPr txBox="1"/>
          <p:nvPr/>
        </p:nvSpPr>
        <p:spPr>
          <a:xfrm>
            <a:off x="838200" y="5410200"/>
            <a:ext cx="5943600" cy="646331"/>
          </a:xfrm>
          <a:prstGeom prst="rect">
            <a:avLst/>
          </a:prstGeom>
          <a:noFill/>
        </p:spPr>
        <p:txBody>
          <a:bodyPr wrap="square" rtlCol="0">
            <a:spAutoFit/>
          </a:bodyPr>
          <a:lstStyle/>
          <a:p>
            <a:r>
              <a:rPr lang="en-US" dirty="0">
                <a:solidFill>
                  <a:schemeClr val="accent1">
                    <a:lumMod val="75000"/>
                  </a:schemeClr>
                </a:solidFill>
                <a:hlinkClick r:id="rId5">
                  <a:extLst>
                    <a:ext uri="{A12FA001-AC4F-418D-AE19-62706E023703}">
                      <ahyp:hlinkClr xmlns:ahyp="http://schemas.microsoft.com/office/drawing/2018/hyperlinkcolor" val="tx"/>
                    </a:ext>
                  </a:extLst>
                </a:hlinkClick>
              </a:rPr>
              <a:t>www.deq.ok.gov/water-quality-division/wastewater-stormwater/stormwater-permitting/okr05-industrial-stormwater</a:t>
            </a:r>
            <a:r>
              <a:rPr lang="en-US" dirty="0">
                <a:solidFill>
                  <a:schemeClr val="accent1">
                    <a:lumMod val="75000"/>
                  </a:schemeClr>
                </a:solidFill>
              </a:rPr>
              <a:t> </a:t>
            </a:r>
          </a:p>
        </p:txBody>
      </p:sp>
      <p:pic>
        <p:nvPicPr>
          <p:cNvPr id="11" name="Audio 10">
            <a:hlinkClick r:id="" action="ppaction://media"/>
            <a:extLst>
              <a:ext uri="{FF2B5EF4-FFF2-40B4-BE49-F238E27FC236}">
                <a16:creationId xmlns:a16="http://schemas.microsoft.com/office/drawing/2014/main" id="{72A736AD-63C6-4F4E-A8CC-4F3150C27B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5073494"/>
      </p:ext>
    </p:extLst>
  </p:cSld>
  <p:clrMapOvr>
    <a:masterClrMapping/>
  </p:clrMapOvr>
  <mc:AlternateContent xmlns:mc="http://schemas.openxmlformats.org/markup-compatibility/2006" xmlns:p14="http://schemas.microsoft.com/office/powerpoint/2010/main">
    <mc:Choice Requires="p14">
      <p:transition spd="slow" p14:dur="2000" advTm="33376"/>
    </mc:Choice>
    <mc:Fallback xmlns="">
      <p:transition spd="slow" advTm="33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6CE2-E897-4C7C-B547-12BB8731FDFA}"/>
              </a:ext>
            </a:extLst>
          </p:cNvPr>
          <p:cNvSpPr>
            <a:spLocks noGrp="1"/>
          </p:cNvSpPr>
          <p:nvPr>
            <p:ph type="title"/>
          </p:nvPr>
        </p:nvSpPr>
        <p:spPr/>
        <p:txBody>
          <a:bodyPr/>
          <a:lstStyle/>
          <a:p>
            <a:r>
              <a:rPr lang="en-US" dirty="0"/>
              <a:t>2017 OKR05 – Effluent Limitations monitoring</a:t>
            </a:r>
          </a:p>
        </p:txBody>
      </p:sp>
      <p:pic>
        <p:nvPicPr>
          <p:cNvPr id="4" name="Content Placeholder 3">
            <a:extLst>
              <a:ext uri="{FF2B5EF4-FFF2-40B4-BE49-F238E27FC236}">
                <a16:creationId xmlns:a16="http://schemas.microsoft.com/office/drawing/2014/main" id="{1B254796-E228-40C0-ACB1-70ACAD21EC13}"/>
              </a:ext>
            </a:extLst>
          </p:cNvPr>
          <p:cNvPicPr>
            <a:picLocks noGrp="1" noChangeAspect="1"/>
          </p:cNvPicPr>
          <p:nvPr>
            <p:ph sz="quarter" idx="13"/>
          </p:nvPr>
        </p:nvPicPr>
        <p:blipFill>
          <a:blip r:embed="rId4"/>
          <a:stretch>
            <a:fillRect/>
          </a:stretch>
        </p:blipFill>
        <p:spPr>
          <a:xfrm>
            <a:off x="685332" y="2362200"/>
            <a:ext cx="7772400" cy="2641948"/>
          </a:xfrm>
          <a:prstGeom prst="rect">
            <a:avLst/>
          </a:prstGeom>
        </p:spPr>
      </p:pic>
      <p:sp>
        <p:nvSpPr>
          <p:cNvPr id="5" name="TextBox 4">
            <a:extLst>
              <a:ext uri="{FF2B5EF4-FFF2-40B4-BE49-F238E27FC236}">
                <a16:creationId xmlns:a16="http://schemas.microsoft.com/office/drawing/2014/main" id="{638197F6-885B-464A-A3BD-24A250CB2A8C}"/>
              </a:ext>
            </a:extLst>
          </p:cNvPr>
          <p:cNvSpPr txBox="1"/>
          <p:nvPr/>
        </p:nvSpPr>
        <p:spPr>
          <a:xfrm>
            <a:off x="762000" y="5291456"/>
            <a:ext cx="7326749" cy="369332"/>
          </a:xfrm>
          <a:prstGeom prst="rect">
            <a:avLst/>
          </a:prstGeom>
          <a:noFill/>
        </p:spPr>
        <p:txBody>
          <a:bodyPr wrap="none" rtlCol="0">
            <a:spAutoFit/>
          </a:bodyPr>
          <a:lstStyle/>
          <a:p>
            <a:r>
              <a:rPr lang="en-US" dirty="0"/>
              <a:t>Note: An exceedance is a condition which triggers Corrective Action Reporting.</a:t>
            </a:r>
          </a:p>
        </p:txBody>
      </p:sp>
      <p:sp>
        <p:nvSpPr>
          <p:cNvPr id="6" name="TextBox 5">
            <a:extLst>
              <a:ext uri="{FF2B5EF4-FFF2-40B4-BE49-F238E27FC236}">
                <a16:creationId xmlns:a16="http://schemas.microsoft.com/office/drawing/2014/main" id="{B2FCEFC7-91F5-4D14-B6E0-BFCC169C201D}"/>
              </a:ext>
            </a:extLst>
          </p:cNvPr>
          <p:cNvSpPr txBox="1"/>
          <p:nvPr/>
        </p:nvSpPr>
        <p:spPr>
          <a:xfrm>
            <a:off x="381000" y="5791200"/>
            <a:ext cx="5943600" cy="646331"/>
          </a:xfrm>
          <a:prstGeom prst="rect">
            <a:avLst/>
          </a:prstGeom>
          <a:noFill/>
        </p:spPr>
        <p:txBody>
          <a:bodyPr wrap="square" rtlCol="0">
            <a:spAutoFit/>
          </a:bodyPr>
          <a:lstStyle/>
          <a:p>
            <a:r>
              <a:rPr lang="en-US" dirty="0">
                <a:solidFill>
                  <a:schemeClr val="accent1">
                    <a:lumMod val="75000"/>
                  </a:schemeClr>
                </a:solidFill>
                <a:hlinkClick r:id="rId5">
                  <a:extLst>
                    <a:ext uri="{A12FA001-AC4F-418D-AE19-62706E023703}">
                      <ahyp:hlinkClr xmlns:ahyp="http://schemas.microsoft.com/office/drawing/2018/hyperlinkcolor" val="tx"/>
                    </a:ext>
                  </a:extLst>
                </a:hlinkClick>
              </a:rPr>
              <a:t>www.deq.ok.gov/water-quality-division/wastewater-stormwater/stormwater-permitting/okr05-industrial-stormwater</a:t>
            </a:r>
            <a:r>
              <a:rPr lang="en-US" dirty="0">
                <a:solidFill>
                  <a:schemeClr val="accent1">
                    <a:lumMod val="75000"/>
                  </a:schemeClr>
                </a:solidFill>
              </a:rPr>
              <a:t> </a:t>
            </a:r>
          </a:p>
        </p:txBody>
      </p:sp>
      <p:pic>
        <p:nvPicPr>
          <p:cNvPr id="7" name="Audio 6">
            <a:hlinkClick r:id="" action="ppaction://media"/>
            <a:extLst>
              <a:ext uri="{FF2B5EF4-FFF2-40B4-BE49-F238E27FC236}">
                <a16:creationId xmlns:a16="http://schemas.microsoft.com/office/drawing/2014/main" id="{89A9DA99-E49A-4E0A-A302-D6E13B195E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3151647"/>
      </p:ext>
    </p:extLst>
  </p:cSld>
  <p:clrMapOvr>
    <a:masterClrMapping/>
  </p:clrMapOvr>
  <mc:AlternateContent xmlns:mc="http://schemas.openxmlformats.org/markup-compatibility/2006" xmlns:p14="http://schemas.microsoft.com/office/powerpoint/2010/main">
    <mc:Choice Requires="p14">
      <p:transition spd="slow" p14:dur="2000" advTm="27488"/>
    </mc:Choice>
    <mc:Fallback xmlns="">
      <p:transition spd="slow" advTm="27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330E3-401C-4C72-8DF1-18B3EF50CA3D}"/>
              </a:ext>
            </a:extLst>
          </p:cNvPr>
          <p:cNvSpPr>
            <a:spLocks noGrp="1"/>
          </p:cNvSpPr>
          <p:nvPr>
            <p:ph type="title"/>
          </p:nvPr>
        </p:nvSpPr>
        <p:spPr>
          <a:xfrm>
            <a:off x="685331" y="304800"/>
            <a:ext cx="7773338" cy="1596177"/>
          </a:xfrm>
        </p:spPr>
        <p:txBody>
          <a:bodyPr/>
          <a:lstStyle/>
          <a:p>
            <a:r>
              <a:rPr lang="en-US" dirty="0"/>
              <a:t>2017 OKR05, Table 7-2</a:t>
            </a:r>
          </a:p>
        </p:txBody>
      </p:sp>
      <p:pic>
        <p:nvPicPr>
          <p:cNvPr id="4" name="Content Placeholder 3">
            <a:extLst>
              <a:ext uri="{FF2B5EF4-FFF2-40B4-BE49-F238E27FC236}">
                <a16:creationId xmlns:a16="http://schemas.microsoft.com/office/drawing/2014/main" id="{192A531D-8642-4486-B159-D7522FBDF219}"/>
              </a:ext>
            </a:extLst>
          </p:cNvPr>
          <p:cNvPicPr>
            <a:picLocks noGrp="1" noChangeAspect="1"/>
          </p:cNvPicPr>
          <p:nvPr>
            <p:ph sz="quarter" idx="13"/>
          </p:nvPr>
        </p:nvPicPr>
        <p:blipFill>
          <a:blip r:embed="rId4"/>
          <a:stretch>
            <a:fillRect/>
          </a:stretch>
        </p:blipFill>
        <p:spPr>
          <a:xfrm>
            <a:off x="1380546" y="1495434"/>
            <a:ext cx="6382908" cy="4343399"/>
          </a:xfrm>
          <a:prstGeom prst="rect">
            <a:avLst/>
          </a:prstGeom>
        </p:spPr>
      </p:pic>
      <p:sp>
        <p:nvSpPr>
          <p:cNvPr id="5" name="TextBox 4">
            <a:extLst>
              <a:ext uri="{FF2B5EF4-FFF2-40B4-BE49-F238E27FC236}">
                <a16:creationId xmlns:a16="http://schemas.microsoft.com/office/drawing/2014/main" id="{E5C6B0F2-4549-462A-9C0A-C10E92060FA6}"/>
              </a:ext>
            </a:extLst>
          </p:cNvPr>
          <p:cNvSpPr txBox="1"/>
          <p:nvPr/>
        </p:nvSpPr>
        <p:spPr>
          <a:xfrm>
            <a:off x="838200" y="5983069"/>
            <a:ext cx="5943600" cy="646331"/>
          </a:xfrm>
          <a:prstGeom prst="rect">
            <a:avLst/>
          </a:prstGeom>
          <a:noFill/>
        </p:spPr>
        <p:txBody>
          <a:bodyPr wrap="square" rtlCol="0">
            <a:spAutoFit/>
          </a:bodyPr>
          <a:lstStyle/>
          <a:p>
            <a:r>
              <a:rPr lang="en-US" dirty="0">
                <a:solidFill>
                  <a:schemeClr val="accent1">
                    <a:lumMod val="75000"/>
                  </a:schemeClr>
                </a:solidFill>
                <a:hlinkClick r:id="rId5">
                  <a:extLst>
                    <a:ext uri="{A12FA001-AC4F-418D-AE19-62706E023703}">
                      <ahyp:hlinkClr xmlns:ahyp="http://schemas.microsoft.com/office/drawing/2018/hyperlinkcolor" val="tx"/>
                    </a:ext>
                  </a:extLst>
                </a:hlinkClick>
              </a:rPr>
              <a:t>www.deq.ok.gov/water-quality-division/wastewater-stormwater/stormwater-permitting/okr05-industrial-stormwater</a:t>
            </a:r>
            <a:r>
              <a:rPr lang="en-US" dirty="0">
                <a:solidFill>
                  <a:schemeClr val="accent1">
                    <a:lumMod val="75000"/>
                  </a:schemeClr>
                </a:solidFill>
              </a:rPr>
              <a:t> </a:t>
            </a:r>
          </a:p>
        </p:txBody>
      </p:sp>
      <p:pic>
        <p:nvPicPr>
          <p:cNvPr id="7" name="Audio 6">
            <a:hlinkClick r:id="" action="ppaction://media"/>
            <a:extLst>
              <a:ext uri="{FF2B5EF4-FFF2-40B4-BE49-F238E27FC236}">
                <a16:creationId xmlns:a16="http://schemas.microsoft.com/office/drawing/2014/main" id="{5E717778-8234-4832-BB8F-26D1CBF79C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8051121"/>
      </p:ext>
    </p:extLst>
  </p:cSld>
  <p:clrMapOvr>
    <a:masterClrMapping/>
  </p:clrMapOvr>
  <mc:AlternateContent xmlns:mc="http://schemas.openxmlformats.org/markup-compatibility/2006" xmlns:p14="http://schemas.microsoft.com/office/powerpoint/2010/main">
    <mc:Choice Requires="p14">
      <p:transition spd="slow" p14:dur="2000" advTm="15187"/>
    </mc:Choice>
    <mc:Fallback xmlns="">
      <p:transition spd="slow" advTm="15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62BD1F-96ED-4FBC-8BA8-268C50855F7A}"/>
              </a:ext>
            </a:extLst>
          </p:cNvPr>
          <p:cNvSpPr>
            <a:spLocks noGrp="1"/>
          </p:cNvSpPr>
          <p:nvPr>
            <p:ph type="title"/>
          </p:nvPr>
        </p:nvSpPr>
        <p:spPr>
          <a:xfrm>
            <a:off x="685332" y="76200"/>
            <a:ext cx="7773338" cy="1596177"/>
          </a:xfrm>
        </p:spPr>
        <p:txBody>
          <a:bodyPr/>
          <a:lstStyle/>
          <a:p>
            <a:r>
              <a:rPr lang="en-US" dirty="0"/>
              <a:t>2017 OKR05, Table 1-1</a:t>
            </a:r>
          </a:p>
        </p:txBody>
      </p:sp>
      <p:pic>
        <p:nvPicPr>
          <p:cNvPr id="6" name="Picture 5">
            <a:extLst>
              <a:ext uri="{FF2B5EF4-FFF2-40B4-BE49-F238E27FC236}">
                <a16:creationId xmlns:a16="http://schemas.microsoft.com/office/drawing/2014/main" id="{46B614F1-2C99-408E-BB94-E837EEAA56D5}"/>
              </a:ext>
            </a:extLst>
          </p:cNvPr>
          <p:cNvPicPr>
            <a:picLocks noChangeAspect="1"/>
          </p:cNvPicPr>
          <p:nvPr/>
        </p:nvPicPr>
        <p:blipFill>
          <a:blip r:embed="rId4"/>
          <a:stretch>
            <a:fillRect/>
          </a:stretch>
        </p:blipFill>
        <p:spPr>
          <a:xfrm>
            <a:off x="1140046" y="1143000"/>
            <a:ext cx="6863907" cy="5257800"/>
          </a:xfrm>
          <a:prstGeom prst="rect">
            <a:avLst/>
          </a:prstGeom>
        </p:spPr>
      </p:pic>
      <p:sp>
        <p:nvSpPr>
          <p:cNvPr id="2" name="TextBox 1">
            <a:extLst>
              <a:ext uri="{FF2B5EF4-FFF2-40B4-BE49-F238E27FC236}">
                <a16:creationId xmlns:a16="http://schemas.microsoft.com/office/drawing/2014/main" id="{1317983F-3A4D-4FDD-87E1-5F503F846AEE}"/>
              </a:ext>
            </a:extLst>
          </p:cNvPr>
          <p:cNvSpPr txBox="1"/>
          <p:nvPr/>
        </p:nvSpPr>
        <p:spPr>
          <a:xfrm>
            <a:off x="43655" y="6488668"/>
            <a:ext cx="4562980" cy="369332"/>
          </a:xfrm>
          <a:prstGeom prst="rect">
            <a:avLst/>
          </a:prstGeom>
          <a:noFill/>
        </p:spPr>
        <p:txBody>
          <a:bodyPr wrap="none" rtlCol="0">
            <a:spAutoFit/>
          </a:bodyPr>
          <a:lstStyle/>
          <a:p>
            <a:r>
              <a:rPr lang="en-US" dirty="0"/>
              <a:t>Link:  </a:t>
            </a:r>
            <a:r>
              <a:rPr lang="en-US" dirty="0">
                <a:solidFill>
                  <a:schemeClr val="tx2">
                    <a:lumMod val="75000"/>
                  </a:schemeClr>
                </a:solidFill>
                <a:hlinkClick r:id="rId5">
                  <a:extLst>
                    <a:ext uri="{A12FA001-AC4F-418D-AE19-62706E023703}">
                      <ahyp:hlinkClr xmlns:ahyp="http://schemas.microsoft.com/office/drawing/2018/hyperlinkcolor" val="tx"/>
                    </a:ext>
                  </a:extLst>
                </a:hlinkClick>
              </a:rPr>
              <a:t>www.law.cornell.edu/cfr/text/40/122.44</a:t>
            </a:r>
            <a:endParaRPr lang="en-US" dirty="0">
              <a:solidFill>
                <a:schemeClr val="tx2">
                  <a:lumMod val="75000"/>
                </a:schemeClr>
              </a:solidFill>
            </a:endParaRPr>
          </a:p>
        </p:txBody>
      </p:sp>
      <p:pic>
        <p:nvPicPr>
          <p:cNvPr id="3" name="Audio 2">
            <a:hlinkClick r:id="" action="ppaction://media"/>
            <a:extLst>
              <a:ext uri="{FF2B5EF4-FFF2-40B4-BE49-F238E27FC236}">
                <a16:creationId xmlns:a16="http://schemas.microsoft.com/office/drawing/2014/main" id="{CA189C2E-79B6-47D7-98E3-7C9BBE4CC4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0444344"/>
      </p:ext>
    </p:extLst>
  </p:cSld>
  <p:clrMapOvr>
    <a:masterClrMapping/>
  </p:clrMapOvr>
  <mc:AlternateContent xmlns:mc="http://schemas.openxmlformats.org/markup-compatibility/2006" xmlns:p14="http://schemas.microsoft.com/office/powerpoint/2010/main">
    <mc:Choice Requires="p14">
      <p:transition spd="slow" p14:dur="2000" advTm="25036"/>
    </mc:Choice>
    <mc:Fallback xmlns="">
      <p:transition spd="slow" advTm="25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7331-788A-4E71-A6E3-7B85CCA4CE01}"/>
              </a:ext>
            </a:extLst>
          </p:cNvPr>
          <p:cNvSpPr>
            <a:spLocks noGrp="1"/>
          </p:cNvSpPr>
          <p:nvPr>
            <p:ph type="title"/>
          </p:nvPr>
        </p:nvSpPr>
        <p:spPr/>
        <p:txBody>
          <a:bodyPr/>
          <a:lstStyle/>
          <a:p>
            <a:r>
              <a:rPr lang="en-US" dirty="0"/>
              <a:t>Sector A – Timber Products</a:t>
            </a:r>
          </a:p>
        </p:txBody>
      </p:sp>
      <p:pic>
        <p:nvPicPr>
          <p:cNvPr id="4" name="Picture 3">
            <a:extLst>
              <a:ext uri="{FF2B5EF4-FFF2-40B4-BE49-F238E27FC236}">
                <a16:creationId xmlns:a16="http://schemas.microsoft.com/office/drawing/2014/main" id="{11144F03-00F0-46F2-93B7-51500A385E76}"/>
              </a:ext>
            </a:extLst>
          </p:cNvPr>
          <p:cNvPicPr>
            <a:picLocks noChangeAspect="1"/>
          </p:cNvPicPr>
          <p:nvPr/>
        </p:nvPicPr>
        <p:blipFill>
          <a:blip r:embed="rId4"/>
          <a:stretch>
            <a:fillRect/>
          </a:stretch>
        </p:blipFill>
        <p:spPr>
          <a:xfrm>
            <a:off x="0" y="1828800"/>
            <a:ext cx="9144000" cy="2210708"/>
          </a:xfrm>
          <a:prstGeom prst="rect">
            <a:avLst/>
          </a:prstGeom>
        </p:spPr>
      </p:pic>
      <p:sp>
        <p:nvSpPr>
          <p:cNvPr id="3" name="TextBox 2">
            <a:extLst>
              <a:ext uri="{FF2B5EF4-FFF2-40B4-BE49-F238E27FC236}">
                <a16:creationId xmlns:a16="http://schemas.microsoft.com/office/drawing/2014/main" id="{FF392B34-4C89-41FF-A5BC-32092D48A625}"/>
              </a:ext>
            </a:extLst>
          </p:cNvPr>
          <p:cNvSpPr txBox="1"/>
          <p:nvPr/>
        </p:nvSpPr>
        <p:spPr>
          <a:xfrm>
            <a:off x="533400" y="5870150"/>
            <a:ext cx="5777672" cy="369332"/>
          </a:xfrm>
          <a:prstGeom prst="rect">
            <a:avLst/>
          </a:prstGeom>
          <a:noFill/>
        </p:spPr>
        <p:txBody>
          <a:bodyPr wrap="none" rtlCol="0">
            <a:spAutoFit/>
          </a:bodyPr>
          <a:lstStyle/>
          <a:p>
            <a:r>
              <a:rPr lang="en-US" dirty="0"/>
              <a:t>Link: </a:t>
            </a:r>
            <a:r>
              <a:rPr lang="en-US" dirty="0">
                <a:solidFill>
                  <a:schemeClr val="tx2">
                    <a:lumMod val="75000"/>
                  </a:schemeClr>
                </a:solidFill>
                <a:hlinkClick r:id="rId5">
                  <a:extLst>
                    <a:ext uri="{A12FA001-AC4F-418D-AE19-62706E023703}">
                      <ahyp:hlinkClr xmlns:ahyp="http://schemas.microsoft.com/office/drawing/2018/hyperlinkcolor" val="tx"/>
                    </a:ext>
                  </a:extLst>
                </a:hlinkClick>
              </a:rPr>
              <a:t>www.law.cornell.edu/cfr/text/40/part-429/subpart-I</a:t>
            </a:r>
            <a:endParaRPr lang="en-US" dirty="0">
              <a:solidFill>
                <a:schemeClr val="tx2">
                  <a:lumMod val="75000"/>
                </a:schemeClr>
              </a:solidFill>
            </a:endParaRPr>
          </a:p>
        </p:txBody>
      </p:sp>
      <p:pic>
        <p:nvPicPr>
          <p:cNvPr id="6" name="Picture 5">
            <a:extLst>
              <a:ext uri="{FF2B5EF4-FFF2-40B4-BE49-F238E27FC236}">
                <a16:creationId xmlns:a16="http://schemas.microsoft.com/office/drawing/2014/main" id="{756E5803-3EAF-4BED-B370-DFF1C6BC1945}"/>
              </a:ext>
            </a:extLst>
          </p:cNvPr>
          <p:cNvPicPr>
            <a:picLocks noChangeAspect="1"/>
          </p:cNvPicPr>
          <p:nvPr/>
        </p:nvPicPr>
        <p:blipFill>
          <a:blip r:embed="rId6"/>
          <a:stretch>
            <a:fillRect/>
          </a:stretch>
        </p:blipFill>
        <p:spPr>
          <a:xfrm>
            <a:off x="457199" y="4227545"/>
            <a:ext cx="8153401" cy="1435674"/>
          </a:xfrm>
          <a:prstGeom prst="rect">
            <a:avLst/>
          </a:prstGeom>
        </p:spPr>
      </p:pic>
      <p:pic>
        <p:nvPicPr>
          <p:cNvPr id="8" name="Audio 7">
            <a:hlinkClick r:id="" action="ppaction://media"/>
            <a:extLst>
              <a:ext uri="{FF2B5EF4-FFF2-40B4-BE49-F238E27FC236}">
                <a16:creationId xmlns:a16="http://schemas.microsoft.com/office/drawing/2014/main" id="{32DDDEEF-98F1-4028-930D-96E51370A0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9423462"/>
      </p:ext>
    </p:extLst>
  </p:cSld>
  <p:clrMapOvr>
    <a:masterClrMapping/>
  </p:clrMapOvr>
  <mc:AlternateContent xmlns:mc="http://schemas.openxmlformats.org/markup-compatibility/2006" xmlns:p14="http://schemas.microsoft.com/office/powerpoint/2010/main">
    <mc:Choice Requires="p14">
      <p:transition spd="slow" p14:dur="2000" advTm="23333"/>
    </mc:Choice>
    <mc:Fallback xmlns="">
      <p:transition spd="slow" advTm="2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3C02C-B4DC-49D2-9E03-23CC9BE55D0F}"/>
              </a:ext>
            </a:extLst>
          </p:cNvPr>
          <p:cNvSpPr>
            <a:spLocks noGrp="1"/>
          </p:cNvSpPr>
          <p:nvPr>
            <p:ph type="title"/>
          </p:nvPr>
        </p:nvSpPr>
        <p:spPr/>
        <p:txBody>
          <a:bodyPr>
            <a:normAutofit/>
          </a:bodyPr>
          <a:lstStyle/>
          <a:p>
            <a:r>
              <a:rPr lang="en-US" dirty="0"/>
              <a:t>Sector C – Chemical and Allied Products Manufacturing</a:t>
            </a:r>
          </a:p>
        </p:txBody>
      </p:sp>
      <p:pic>
        <p:nvPicPr>
          <p:cNvPr id="4" name="Picture 3">
            <a:extLst>
              <a:ext uri="{FF2B5EF4-FFF2-40B4-BE49-F238E27FC236}">
                <a16:creationId xmlns:a16="http://schemas.microsoft.com/office/drawing/2014/main" id="{A592E772-86E0-49F7-8294-3AE7578064A7}"/>
              </a:ext>
            </a:extLst>
          </p:cNvPr>
          <p:cNvPicPr>
            <a:picLocks noChangeAspect="1"/>
          </p:cNvPicPr>
          <p:nvPr/>
        </p:nvPicPr>
        <p:blipFill>
          <a:blip r:embed="rId4"/>
          <a:stretch>
            <a:fillRect/>
          </a:stretch>
        </p:blipFill>
        <p:spPr>
          <a:xfrm>
            <a:off x="0" y="1923900"/>
            <a:ext cx="9144000" cy="2730230"/>
          </a:xfrm>
          <a:prstGeom prst="rect">
            <a:avLst/>
          </a:prstGeom>
        </p:spPr>
      </p:pic>
      <p:sp>
        <p:nvSpPr>
          <p:cNvPr id="3" name="TextBox 2">
            <a:extLst>
              <a:ext uri="{FF2B5EF4-FFF2-40B4-BE49-F238E27FC236}">
                <a16:creationId xmlns:a16="http://schemas.microsoft.com/office/drawing/2014/main" id="{5C21E8F0-7F0A-4C8C-8FC1-A32A3CB21BAD}"/>
              </a:ext>
            </a:extLst>
          </p:cNvPr>
          <p:cNvSpPr txBox="1"/>
          <p:nvPr/>
        </p:nvSpPr>
        <p:spPr>
          <a:xfrm>
            <a:off x="609600" y="6260068"/>
            <a:ext cx="5865837" cy="369332"/>
          </a:xfrm>
          <a:prstGeom prst="rect">
            <a:avLst/>
          </a:prstGeom>
          <a:noFill/>
        </p:spPr>
        <p:txBody>
          <a:bodyPr wrap="none" rtlCol="0">
            <a:spAutoFit/>
          </a:bodyPr>
          <a:lstStyle/>
          <a:p>
            <a:r>
              <a:rPr lang="en-US" dirty="0"/>
              <a:t>Link: </a:t>
            </a:r>
            <a:r>
              <a:rPr lang="en-US" dirty="0">
                <a:solidFill>
                  <a:schemeClr val="tx2">
                    <a:lumMod val="75000"/>
                  </a:schemeClr>
                </a:solidFill>
                <a:hlinkClick r:id="rId5">
                  <a:extLst>
                    <a:ext uri="{A12FA001-AC4F-418D-AE19-62706E023703}">
                      <ahyp:hlinkClr xmlns:ahyp="http://schemas.microsoft.com/office/drawing/2018/hyperlinkcolor" val="tx"/>
                    </a:ext>
                  </a:extLst>
                </a:hlinkClick>
              </a:rPr>
              <a:t>www.law.cornell.edu/cfr/text/40/part-418/subpart-A</a:t>
            </a:r>
            <a:endParaRPr lang="en-US" dirty="0">
              <a:solidFill>
                <a:schemeClr val="tx2">
                  <a:lumMod val="75000"/>
                </a:schemeClr>
              </a:solidFill>
            </a:endParaRPr>
          </a:p>
        </p:txBody>
      </p:sp>
      <p:pic>
        <p:nvPicPr>
          <p:cNvPr id="5" name="Picture 4">
            <a:extLst>
              <a:ext uri="{FF2B5EF4-FFF2-40B4-BE49-F238E27FC236}">
                <a16:creationId xmlns:a16="http://schemas.microsoft.com/office/drawing/2014/main" id="{684D404B-1C5F-4B7B-8159-E207C2EBD82A}"/>
              </a:ext>
            </a:extLst>
          </p:cNvPr>
          <p:cNvPicPr>
            <a:picLocks noChangeAspect="1"/>
          </p:cNvPicPr>
          <p:nvPr/>
        </p:nvPicPr>
        <p:blipFill>
          <a:blip r:embed="rId6"/>
          <a:stretch>
            <a:fillRect/>
          </a:stretch>
        </p:blipFill>
        <p:spPr>
          <a:xfrm>
            <a:off x="609600" y="4818036"/>
            <a:ext cx="7849070" cy="1074575"/>
          </a:xfrm>
          <a:prstGeom prst="rect">
            <a:avLst/>
          </a:prstGeom>
        </p:spPr>
      </p:pic>
      <p:pic>
        <p:nvPicPr>
          <p:cNvPr id="10" name="Audio 9">
            <a:hlinkClick r:id="" action="ppaction://media"/>
            <a:extLst>
              <a:ext uri="{FF2B5EF4-FFF2-40B4-BE49-F238E27FC236}">
                <a16:creationId xmlns:a16="http://schemas.microsoft.com/office/drawing/2014/main" id="{C9999754-A2E2-445C-92A2-435161F809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257384"/>
      </p:ext>
    </p:extLst>
  </p:cSld>
  <p:clrMapOvr>
    <a:masterClrMapping/>
  </p:clrMapOvr>
  <mc:AlternateContent xmlns:mc="http://schemas.openxmlformats.org/markup-compatibility/2006" xmlns:p14="http://schemas.microsoft.com/office/powerpoint/2010/main">
    <mc:Choice Requires="p14">
      <p:transition spd="slow" p14:dur="2000" advTm="48462"/>
    </mc:Choice>
    <mc:Fallback xmlns="">
      <p:transition spd="slow" advTm="4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E193-CE08-4083-83ED-234CCDDCDC4D}"/>
              </a:ext>
            </a:extLst>
          </p:cNvPr>
          <p:cNvSpPr>
            <a:spLocks noGrp="1"/>
          </p:cNvSpPr>
          <p:nvPr>
            <p:ph type="title"/>
          </p:nvPr>
        </p:nvSpPr>
        <p:spPr/>
        <p:txBody>
          <a:bodyPr>
            <a:normAutofit/>
          </a:bodyPr>
          <a:lstStyle/>
          <a:p>
            <a:r>
              <a:rPr lang="en-US" dirty="0"/>
              <a:t>Sector D - Asphalt Paving and Roofing Materials and Lubricant Manufacturers</a:t>
            </a:r>
          </a:p>
        </p:txBody>
      </p:sp>
      <p:pic>
        <p:nvPicPr>
          <p:cNvPr id="4" name="Picture 3">
            <a:extLst>
              <a:ext uri="{FF2B5EF4-FFF2-40B4-BE49-F238E27FC236}">
                <a16:creationId xmlns:a16="http://schemas.microsoft.com/office/drawing/2014/main" id="{04297FD4-CEF1-4451-8C36-BB7AAE0FA71C}"/>
              </a:ext>
            </a:extLst>
          </p:cNvPr>
          <p:cNvPicPr>
            <a:picLocks noChangeAspect="1"/>
          </p:cNvPicPr>
          <p:nvPr/>
        </p:nvPicPr>
        <p:blipFill>
          <a:blip r:embed="rId4"/>
          <a:stretch>
            <a:fillRect/>
          </a:stretch>
        </p:blipFill>
        <p:spPr>
          <a:xfrm>
            <a:off x="0" y="2362200"/>
            <a:ext cx="9144000" cy="2983149"/>
          </a:xfrm>
          <a:prstGeom prst="rect">
            <a:avLst/>
          </a:prstGeom>
        </p:spPr>
      </p:pic>
      <p:sp>
        <p:nvSpPr>
          <p:cNvPr id="3" name="TextBox 2">
            <a:extLst>
              <a:ext uri="{FF2B5EF4-FFF2-40B4-BE49-F238E27FC236}">
                <a16:creationId xmlns:a16="http://schemas.microsoft.com/office/drawing/2014/main" id="{A03C8E0C-5D3F-4273-8703-E7896114F27B}"/>
              </a:ext>
            </a:extLst>
          </p:cNvPr>
          <p:cNvSpPr txBox="1"/>
          <p:nvPr/>
        </p:nvSpPr>
        <p:spPr>
          <a:xfrm>
            <a:off x="533400" y="5943600"/>
            <a:ext cx="5881867" cy="369332"/>
          </a:xfrm>
          <a:prstGeom prst="rect">
            <a:avLst/>
          </a:prstGeom>
          <a:noFill/>
        </p:spPr>
        <p:txBody>
          <a:bodyPr wrap="none" rtlCol="0">
            <a:spAutoFit/>
          </a:bodyPr>
          <a:lstStyle/>
          <a:p>
            <a:r>
              <a:rPr lang="en-US" dirty="0"/>
              <a:t>Link:  </a:t>
            </a:r>
            <a:r>
              <a:rPr lang="en-US" dirty="0">
                <a:solidFill>
                  <a:schemeClr val="tx2">
                    <a:lumMod val="75000"/>
                  </a:schemeClr>
                </a:solidFill>
                <a:hlinkClick r:id="rId5">
                  <a:extLst>
                    <a:ext uri="{A12FA001-AC4F-418D-AE19-62706E023703}">
                      <ahyp:hlinkClr xmlns:ahyp="http://schemas.microsoft.com/office/drawing/2018/hyperlinkcolor" val="tx"/>
                    </a:ext>
                  </a:extLst>
                </a:hlinkClick>
              </a:rPr>
              <a:t>www.law.cornell.edu/cfr/text/40/part-443/subpart-A</a:t>
            </a:r>
            <a:endParaRPr lang="en-US" dirty="0">
              <a:solidFill>
                <a:schemeClr val="tx2">
                  <a:lumMod val="75000"/>
                </a:schemeClr>
              </a:solidFill>
            </a:endParaRPr>
          </a:p>
        </p:txBody>
      </p:sp>
      <p:pic>
        <p:nvPicPr>
          <p:cNvPr id="11" name="Audio 10">
            <a:hlinkClick r:id="" action="ppaction://media"/>
            <a:extLst>
              <a:ext uri="{FF2B5EF4-FFF2-40B4-BE49-F238E27FC236}">
                <a16:creationId xmlns:a16="http://schemas.microsoft.com/office/drawing/2014/main" id="{9C445FAE-85A5-4718-AA90-8B3C80E73A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3553940"/>
      </p:ext>
    </p:extLst>
  </p:cSld>
  <p:clrMapOvr>
    <a:masterClrMapping/>
  </p:clrMapOvr>
  <mc:AlternateContent xmlns:mc="http://schemas.openxmlformats.org/markup-compatibility/2006" xmlns:p14="http://schemas.microsoft.com/office/powerpoint/2010/main">
    <mc:Choice Requires="p14">
      <p:transition spd="slow" p14:dur="2000" advTm="26565"/>
    </mc:Choice>
    <mc:Fallback xmlns="">
      <p:transition spd="slow" advTm="26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B0CD-D428-4FD8-A395-1BE618C9079B}"/>
              </a:ext>
            </a:extLst>
          </p:cNvPr>
          <p:cNvSpPr>
            <a:spLocks noGrp="1"/>
          </p:cNvSpPr>
          <p:nvPr>
            <p:ph type="title"/>
          </p:nvPr>
        </p:nvSpPr>
        <p:spPr/>
        <p:txBody>
          <a:bodyPr>
            <a:normAutofit/>
          </a:bodyPr>
          <a:lstStyle/>
          <a:p>
            <a:r>
              <a:rPr lang="en-US" dirty="0"/>
              <a:t>Sector E - Glass, Clay, Cement, Concrete, and Gypsum Products </a:t>
            </a:r>
          </a:p>
        </p:txBody>
      </p:sp>
      <p:pic>
        <p:nvPicPr>
          <p:cNvPr id="4" name="Picture 3">
            <a:extLst>
              <a:ext uri="{FF2B5EF4-FFF2-40B4-BE49-F238E27FC236}">
                <a16:creationId xmlns:a16="http://schemas.microsoft.com/office/drawing/2014/main" id="{2E922B04-9DCF-4F0B-AFE1-2159D98E4A80}"/>
              </a:ext>
            </a:extLst>
          </p:cNvPr>
          <p:cNvPicPr>
            <a:picLocks noChangeAspect="1"/>
          </p:cNvPicPr>
          <p:nvPr/>
        </p:nvPicPr>
        <p:blipFill>
          <a:blip r:embed="rId4"/>
          <a:stretch>
            <a:fillRect/>
          </a:stretch>
        </p:blipFill>
        <p:spPr>
          <a:xfrm>
            <a:off x="0" y="2579780"/>
            <a:ext cx="9144000" cy="2063526"/>
          </a:xfrm>
          <a:prstGeom prst="rect">
            <a:avLst/>
          </a:prstGeom>
        </p:spPr>
      </p:pic>
      <p:sp>
        <p:nvSpPr>
          <p:cNvPr id="3" name="TextBox 2">
            <a:extLst>
              <a:ext uri="{FF2B5EF4-FFF2-40B4-BE49-F238E27FC236}">
                <a16:creationId xmlns:a16="http://schemas.microsoft.com/office/drawing/2014/main" id="{211266C9-054C-41BB-BFC2-BAAE6F019290}"/>
              </a:ext>
            </a:extLst>
          </p:cNvPr>
          <p:cNvSpPr txBox="1"/>
          <p:nvPr/>
        </p:nvSpPr>
        <p:spPr>
          <a:xfrm>
            <a:off x="838200" y="5715000"/>
            <a:ext cx="5929957" cy="369332"/>
          </a:xfrm>
          <a:prstGeom prst="rect">
            <a:avLst/>
          </a:prstGeom>
          <a:noFill/>
        </p:spPr>
        <p:txBody>
          <a:bodyPr wrap="none" rtlCol="0">
            <a:spAutoFit/>
          </a:bodyPr>
          <a:lstStyle/>
          <a:p>
            <a:r>
              <a:rPr lang="en-US" dirty="0"/>
              <a:t>Link:  </a:t>
            </a:r>
            <a:r>
              <a:rPr lang="en-US" dirty="0">
                <a:solidFill>
                  <a:schemeClr val="tx2">
                    <a:lumMod val="75000"/>
                  </a:schemeClr>
                </a:solidFill>
                <a:hlinkClick r:id="rId5">
                  <a:extLst>
                    <a:ext uri="{A12FA001-AC4F-418D-AE19-62706E023703}">
                      <ahyp:hlinkClr xmlns:ahyp="http://schemas.microsoft.com/office/drawing/2018/hyperlinkcolor" val="tx"/>
                    </a:ext>
                  </a:extLst>
                </a:hlinkClick>
              </a:rPr>
              <a:t>www.law.cornell.edu/cfr/text/40/part-411/subpart-C</a:t>
            </a:r>
            <a:endParaRPr lang="en-US" dirty="0">
              <a:solidFill>
                <a:schemeClr val="tx2">
                  <a:lumMod val="75000"/>
                </a:schemeClr>
              </a:solidFill>
            </a:endParaRPr>
          </a:p>
        </p:txBody>
      </p:sp>
      <p:pic>
        <p:nvPicPr>
          <p:cNvPr id="5" name="Audio 4">
            <a:hlinkClick r:id="" action="ppaction://media"/>
            <a:extLst>
              <a:ext uri="{FF2B5EF4-FFF2-40B4-BE49-F238E27FC236}">
                <a16:creationId xmlns:a16="http://schemas.microsoft.com/office/drawing/2014/main" id="{D92F3405-82CC-4631-8F08-BBF6D3FC42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9779674"/>
      </p:ext>
    </p:extLst>
  </p:cSld>
  <p:clrMapOvr>
    <a:masterClrMapping/>
  </p:clrMapOvr>
  <mc:AlternateContent xmlns:mc="http://schemas.openxmlformats.org/markup-compatibility/2006" xmlns:p14="http://schemas.microsoft.com/office/powerpoint/2010/main">
    <mc:Choice Requires="p14">
      <p:transition spd="slow" p14:dur="2000" advTm="29323"/>
    </mc:Choice>
    <mc:Fallback xmlns="">
      <p:transition spd="slow" advTm="29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A63A-01DD-4FC3-982D-7885A50FEC17}"/>
              </a:ext>
            </a:extLst>
          </p:cNvPr>
          <p:cNvSpPr>
            <a:spLocks noGrp="1"/>
          </p:cNvSpPr>
          <p:nvPr>
            <p:ph type="title"/>
          </p:nvPr>
        </p:nvSpPr>
        <p:spPr/>
        <p:txBody>
          <a:bodyPr>
            <a:normAutofit/>
          </a:bodyPr>
          <a:lstStyle/>
          <a:p>
            <a:r>
              <a:rPr lang="en-US" dirty="0"/>
              <a:t>Sector J - Mineral Mining and Dressing</a:t>
            </a:r>
          </a:p>
        </p:txBody>
      </p:sp>
      <p:pic>
        <p:nvPicPr>
          <p:cNvPr id="4" name="Picture 3">
            <a:extLst>
              <a:ext uri="{FF2B5EF4-FFF2-40B4-BE49-F238E27FC236}">
                <a16:creationId xmlns:a16="http://schemas.microsoft.com/office/drawing/2014/main" id="{6A251F4F-0656-46F7-B1D0-45EF51EA5EA7}"/>
              </a:ext>
            </a:extLst>
          </p:cNvPr>
          <p:cNvPicPr>
            <a:picLocks noChangeAspect="1"/>
          </p:cNvPicPr>
          <p:nvPr/>
        </p:nvPicPr>
        <p:blipFill>
          <a:blip r:embed="rId4"/>
          <a:stretch>
            <a:fillRect/>
          </a:stretch>
        </p:blipFill>
        <p:spPr>
          <a:xfrm>
            <a:off x="0" y="2590800"/>
            <a:ext cx="9144000" cy="2282730"/>
          </a:xfrm>
          <a:prstGeom prst="rect">
            <a:avLst/>
          </a:prstGeom>
        </p:spPr>
      </p:pic>
      <p:sp>
        <p:nvSpPr>
          <p:cNvPr id="3" name="TextBox 2">
            <a:extLst>
              <a:ext uri="{FF2B5EF4-FFF2-40B4-BE49-F238E27FC236}">
                <a16:creationId xmlns:a16="http://schemas.microsoft.com/office/drawing/2014/main" id="{B53304DD-3240-4A8B-B97E-ED034FA4C818}"/>
              </a:ext>
            </a:extLst>
          </p:cNvPr>
          <p:cNvSpPr txBox="1"/>
          <p:nvPr/>
        </p:nvSpPr>
        <p:spPr>
          <a:xfrm>
            <a:off x="685332" y="5181600"/>
            <a:ext cx="5957208" cy="1200329"/>
          </a:xfrm>
          <a:prstGeom prst="rect">
            <a:avLst/>
          </a:prstGeom>
          <a:noFill/>
        </p:spPr>
        <p:txBody>
          <a:bodyPr wrap="none" rtlCol="0">
            <a:spAutoFit/>
          </a:bodyPr>
          <a:lstStyle/>
          <a:p>
            <a:r>
              <a:rPr lang="en-US" dirty="0"/>
              <a:t>Links:  </a:t>
            </a:r>
            <a:r>
              <a:rPr lang="en-US" dirty="0">
                <a:solidFill>
                  <a:schemeClr val="tx2">
                    <a:lumMod val="75000"/>
                  </a:schemeClr>
                </a:solidFill>
                <a:hlinkClick r:id="rId5">
                  <a:extLst>
                    <a:ext uri="{A12FA001-AC4F-418D-AE19-62706E023703}">
                      <ahyp:hlinkClr xmlns:ahyp="http://schemas.microsoft.com/office/drawing/2018/hyperlinkcolor" val="tx"/>
                    </a:ext>
                  </a:extLst>
                </a:hlinkClick>
              </a:rPr>
              <a:t>www.law.cornell.edu/cfr/text/40/part-436/subpart-B</a:t>
            </a:r>
            <a:endParaRPr lang="en-US" dirty="0">
              <a:solidFill>
                <a:schemeClr val="tx2">
                  <a:lumMod val="75000"/>
                </a:schemeClr>
              </a:solidFill>
            </a:endParaRPr>
          </a:p>
          <a:p>
            <a:r>
              <a:rPr lang="en-US" dirty="0">
                <a:solidFill>
                  <a:schemeClr val="tx2">
                    <a:lumMod val="75000"/>
                  </a:schemeClr>
                </a:solidFill>
                <a:hlinkClick r:id="rId6">
                  <a:extLst>
                    <a:ext uri="{A12FA001-AC4F-418D-AE19-62706E023703}">
                      <ahyp:hlinkClr xmlns:ahyp="http://schemas.microsoft.com/office/drawing/2018/hyperlinkcolor" val="tx"/>
                    </a:ext>
                  </a:extLst>
                </a:hlinkClick>
              </a:rPr>
              <a:t>www.law.cornell.edu/cfr/text/40/part-436/subpart-C</a:t>
            </a:r>
            <a:endParaRPr lang="en-US" dirty="0">
              <a:solidFill>
                <a:schemeClr val="tx2">
                  <a:lumMod val="75000"/>
                </a:schemeClr>
              </a:solidFill>
            </a:endParaRPr>
          </a:p>
          <a:p>
            <a:r>
              <a:rPr lang="en-US" dirty="0">
                <a:solidFill>
                  <a:schemeClr val="tx2">
                    <a:lumMod val="75000"/>
                  </a:schemeClr>
                </a:solidFill>
                <a:hlinkClick r:id="rId7">
                  <a:extLst>
                    <a:ext uri="{A12FA001-AC4F-418D-AE19-62706E023703}">
                      <ahyp:hlinkClr xmlns:ahyp="http://schemas.microsoft.com/office/drawing/2018/hyperlinkcolor" val="tx"/>
                    </a:ext>
                  </a:extLst>
                </a:hlinkClick>
              </a:rPr>
              <a:t>www.law.cornell.edu/cfr/text/40/part-436/subpart-D</a:t>
            </a:r>
            <a:endParaRPr lang="en-US" dirty="0">
              <a:solidFill>
                <a:schemeClr val="tx2">
                  <a:lumMod val="75000"/>
                </a:schemeClr>
              </a:solidFill>
            </a:endParaRPr>
          </a:p>
          <a:p>
            <a:endParaRPr lang="en-US" dirty="0">
              <a:solidFill>
                <a:schemeClr val="tx2">
                  <a:lumMod val="75000"/>
                </a:schemeClr>
              </a:solidFill>
            </a:endParaRPr>
          </a:p>
        </p:txBody>
      </p:sp>
      <p:pic>
        <p:nvPicPr>
          <p:cNvPr id="12" name="Audio 11">
            <a:hlinkClick r:id="" action="ppaction://media"/>
            <a:extLst>
              <a:ext uri="{FF2B5EF4-FFF2-40B4-BE49-F238E27FC236}">
                <a16:creationId xmlns:a16="http://schemas.microsoft.com/office/drawing/2014/main" id="{015C6581-F108-4B11-9A53-EC7C4AB343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44061997"/>
      </p:ext>
    </p:extLst>
  </p:cSld>
  <p:clrMapOvr>
    <a:masterClrMapping/>
  </p:clrMapOvr>
  <mc:AlternateContent xmlns:mc="http://schemas.openxmlformats.org/markup-compatibility/2006" xmlns:p14="http://schemas.microsoft.com/office/powerpoint/2010/main">
    <mc:Choice Requires="p14">
      <p:transition spd="slow" p14:dur="2000" advTm="36856"/>
    </mc:Choice>
    <mc:Fallback xmlns="">
      <p:transition spd="slow" advTm="36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C697E-53C9-48A9-A53F-DD3E2B2000BF}"/>
              </a:ext>
            </a:extLst>
          </p:cNvPr>
          <p:cNvSpPr>
            <a:spLocks noGrp="1"/>
          </p:cNvSpPr>
          <p:nvPr>
            <p:ph type="title"/>
          </p:nvPr>
        </p:nvSpPr>
        <p:spPr/>
        <p:txBody>
          <a:bodyPr/>
          <a:lstStyle/>
          <a:p>
            <a:pPr algn="l"/>
            <a:r>
              <a:rPr lang="en-US" dirty="0"/>
              <a:t>Outline</a:t>
            </a:r>
          </a:p>
        </p:txBody>
      </p:sp>
      <p:sp>
        <p:nvSpPr>
          <p:cNvPr id="3" name="Content Placeholder 2">
            <a:extLst>
              <a:ext uri="{FF2B5EF4-FFF2-40B4-BE49-F238E27FC236}">
                <a16:creationId xmlns:a16="http://schemas.microsoft.com/office/drawing/2014/main" id="{E61278A6-648A-4E77-83B5-07AC9C5E5DA2}"/>
              </a:ext>
            </a:extLst>
          </p:cNvPr>
          <p:cNvSpPr>
            <a:spLocks noGrp="1"/>
          </p:cNvSpPr>
          <p:nvPr>
            <p:ph sz="quarter" idx="13"/>
          </p:nvPr>
        </p:nvSpPr>
        <p:spPr>
          <a:xfrm>
            <a:off x="533400" y="1752600"/>
            <a:ext cx="8229600" cy="4876800"/>
          </a:xfrm>
        </p:spPr>
        <p:txBody>
          <a:bodyPr>
            <a:normAutofit fontScale="85000" lnSpcReduction="10000"/>
          </a:bodyPr>
          <a:lstStyle/>
          <a:p>
            <a:r>
              <a:rPr lang="en-US" dirty="0"/>
              <a:t>The Basics:</a:t>
            </a:r>
          </a:p>
          <a:p>
            <a:pPr lvl="1"/>
            <a:r>
              <a:rPr lang="en-US" dirty="0"/>
              <a:t>Why is this sampling performed?</a:t>
            </a:r>
          </a:p>
          <a:p>
            <a:pPr lvl="1"/>
            <a:r>
              <a:rPr lang="en-US" dirty="0"/>
              <a:t>Outfall locations &amp; NOI</a:t>
            </a:r>
          </a:p>
          <a:p>
            <a:pPr lvl="1"/>
            <a:r>
              <a:rPr lang="en-US" dirty="0"/>
              <a:t>Qualifying runoff events</a:t>
            </a:r>
          </a:p>
          <a:p>
            <a:pPr lvl="1"/>
            <a:r>
              <a:rPr lang="en-US" dirty="0"/>
              <a:t>Ice and snow melt events</a:t>
            </a:r>
          </a:p>
          <a:p>
            <a:pPr lvl="1"/>
            <a:r>
              <a:rPr lang="en-US" dirty="0"/>
              <a:t>Equipment needed</a:t>
            </a:r>
          </a:p>
          <a:p>
            <a:pPr lvl="1"/>
            <a:r>
              <a:rPr lang="en-US" dirty="0"/>
              <a:t>Sampling procedures</a:t>
            </a:r>
          </a:p>
          <a:p>
            <a:pPr lvl="1"/>
            <a:r>
              <a:rPr lang="en-US" dirty="0"/>
              <a:t>Representative outfalls</a:t>
            </a:r>
          </a:p>
          <a:p>
            <a:r>
              <a:rPr lang="en-US" dirty="0"/>
              <a:t>Analytical Monitoring – tips &amp; labs</a:t>
            </a:r>
          </a:p>
          <a:p>
            <a:r>
              <a:rPr lang="en-US" dirty="0"/>
              <a:t>Sector-Specific analytical monitoring</a:t>
            </a:r>
          </a:p>
          <a:p>
            <a:pPr lvl="1"/>
            <a:r>
              <a:rPr lang="en-US" dirty="0"/>
              <a:t>The requirements, OKR05 2017</a:t>
            </a:r>
          </a:p>
          <a:p>
            <a:pPr lvl="1"/>
            <a:r>
              <a:rPr lang="en-US" dirty="0"/>
              <a:t>Sectors: A, C, D, E, J, K, L, O, S</a:t>
            </a:r>
          </a:p>
          <a:p>
            <a:r>
              <a:rPr lang="en-US" dirty="0"/>
              <a:t>E-</a:t>
            </a:r>
            <a:r>
              <a:rPr lang="en-US" dirty="0" err="1"/>
              <a:t>dmr</a:t>
            </a:r>
            <a:r>
              <a:rPr lang="en-US" dirty="0"/>
              <a:t> reporting (Electronic Discharge Monitoring Report)</a:t>
            </a:r>
          </a:p>
          <a:p>
            <a:r>
              <a:rPr lang="en-US" dirty="0"/>
              <a:t>Exceedance – what to do</a:t>
            </a:r>
          </a:p>
        </p:txBody>
      </p:sp>
      <p:pic>
        <p:nvPicPr>
          <p:cNvPr id="4" name="Picture 3">
            <a:extLst>
              <a:ext uri="{FF2B5EF4-FFF2-40B4-BE49-F238E27FC236}">
                <a16:creationId xmlns:a16="http://schemas.microsoft.com/office/drawing/2014/main" id="{5E255A85-17EC-4A8C-AC56-696174F88490}"/>
              </a:ext>
            </a:extLst>
          </p:cNvPr>
          <p:cNvPicPr>
            <a:picLocks noChangeAspect="1"/>
          </p:cNvPicPr>
          <p:nvPr/>
        </p:nvPicPr>
        <p:blipFill>
          <a:blip r:embed="rId4"/>
          <a:stretch>
            <a:fillRect/>
          </a:stretch>
        </p:blipFill>
        <p:spPr>
          <a:xfrm>
            <a:off x="5334000" y="609600"/>
            <a:ext cx="3505200" cy="2357437"/>
          </a:xfrm>
          <a:prstGeom prst="rect">
            <a:avLst/>
          </a:prstGeom>
        </p:spPr>
      </p:pic>
      <p:sp>
        <p:nvSpPr>
          <p:cNvPr id="5" name="TextBox 4">
            <a:extLst>
              <a:ext uri="{FF2B5EF4-FFF2-40B4-BE49-F238E27FC236}">
                <a16:creationId xmlns:a16="http://schemas.microsoft.com/office/drawing/2014/main" id="{BE4AA116-6125-410A-BA61-DBB37D53B0BF}"/>
              </a:ext>
            </a:extLst>
          </p:cNvPr>
          <p:cNvSpPr txBox="1"/>
          <p:nvPr/>
        </p:nvSpPr>
        <p:spPr>
          <a:xfrm>
            <a:off x="5867400" y="3352800"/>
            <a:ext cx="2667000" cy="1754326"/>
          </a:xfrm>
          <a:prstGeom prst="rect">
            <a:avLst/>
          </a:prstGeom>
          <a:noFill/>
        </p:spPr>
        <p:txBody>
          <a:bodyPr wrap="square" rtlCol="0">
            <a:spAutoFit/>
          </a:bodyPr>
          <a:lstStyle/>
          <a:p>
            <a:r>
              <a:rPr lang="en-US" dirty="0">
                <a:solidFill>
                  <a:srgbClr val="C00000"/>
                </a:solidFill>
              </a:rPr>
              <a:t>NOTE: Inactive/unstaffed facilities, No Exposure facilities, and No Discharge facilities (OKC only) are not required to perform ANY monitoring.</a:t>
            </a:r>
          </a:p>
        </p:txBody>
      </p:sp>
      <p:pic>
        <p:nvPicPr>
          <p:cNvPr id="8" name="Audio 7">
            <a:hlinkClick r:id="" action="ppaction://media"/>
            <a:extLst>
              <a:ext uri="{FF2B5EF4-FFF2-40B4-BE49-F238E27FC236}">
                <a16:creationId xmlns:a16="http://schemas.microsoft.com/office/drawing/2014/main" id="{4A9F326E-6C83-4640-9713-44C6CFA3FC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3310142"/>
      </p:ext>
    </p:extLst>
  </p:cSld>
  <p:clrMapOvr>
    <a:masterClrMapping/>
  </p:clrMapOvr>
  <mc:AlternateContent xmlns:mc="http://schemas.openxmlformats.org/markup-compatibility/2006" xmlns:p14="http://schemas.microsoft.com/office/powerpoint/2010/main">
    <mc:Choice Requires="p14">
      <p:transition spd="slow" p14:dur="2000" advTm="33017"/>
    </mc:Choice>
    <mc:Fallback xmlns="">
      <p:transition spd="slow" advTm="3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F99FD-A860-49CA-ACA1-F300D7E4ADA4}"/>
              </a:ext>
            </a:extLst>
          </p:cNvPr>
          <p:cNvSpPr>
            <a:spLocks noGrp="1"/>
          </p:cNvSpPr>
          <p:nvPr>
            <p:ph type="title"/>
          </p:nvPr>
        </p:nvSpPr>
        <p:spPr>
          <a:xfrm>
            <a:off x="946917" y="685800"/>
            <a:ext cx="7924800" cy="1080938"/>
          </a:xfrm>
        </p:spPr>
        <p:txBody>
          <a:bodyPr>
            <a:normAutofit fontScale="90000"/>
          </a:bodyPr>
          <a:lstStyle/>
          <a:p>
            <a:r>
              <a:rPr lang="en-US" dirty="0"/>
              <a:t>Sector K - Hazardous Waste Treatment, Storage, or Disposal Facilities </a:t>
            </a:r>
          </a:p>
        </p:txBody>
      </p:sp>
      <p:pic>
        <p:nvPicPr>
          <p:cNvPr id="4" name="Picture 3">
            <a:extLst>
              <a:ext uri="{FF2B5EF4-FFF2-40B4-BE49-F238E27FC236}">
                <a16:creationId xmlns:a16="http://schemas.microsoft.com/office/drawing/2014/main" id="{66AEAAF5-F88C-4659-815D-F529EE0DBE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95601" y="1692655"/>
            <a:ext cx="6248400" cy="5165345"/>
          </a:xfrm>
          <a:prstGeom prst="rect">
            <a:avLst/>
          </a:prstGeom>
        </p:spPr>
      </p:pic>
      <p:sp>
        <p:nvSpPr>
          <p:cNvPr id="3" name="TextBox 2">
            <a:extLst>
              <a:ext uri="{FF2B5EF4-FFF2-40B4-BE49-F238E27FC236}">
                <a16:creationId xmlns:a16="http://schemas.microsoft.com/office/drawing/2014/main" id="{7CF527BD-510B-435F-A38A-1680A1B29A2B}"/>
              </a:ext>
            </a:extLst>
          </p:cNvPr>
          <p:cNvSpPr txBox="1"/>
          <p:nvPr/>
        </p:nvSpPr>
        <p:spPr>
          <a:xfrm>
            <a:off x="152400" y="3124200"/>
            <a:ext cx="2514599" cy="1200329"/>
          </a:xfrm>
          <a:prstGeom prst="rect">
            <a:avLst/>
          </a:prstGeom>
          <a:noFill/>
        </p:spPr>
        <p:txBody>
          <a:bodyPr wrap="square" rtlCol="0">
            <a:spAutoFit/>
          </a:bodyPr>
          <a:lstStyle/>
          <a:p>
            <a:r>
              <a:rPr lang="en-US" dirty="0"/>
              <a:t>Link:</a:t>
            </a:r>
          </a:p>
          <a:p>
            <a:r>
              <a:rPr lang="en-US" dirty="0">
                <a:solidFill>
                  <a:schemeClr val="tx2">
                    <a:lumMod val="75000"/>
                  </a:schemeClr>
                </a:solidFill>
                <a:hlinkClick r:id="rId5">
                  <a:extLst>
                    <a:ext uri="{A12FA001-AC4F-418D-AE19-62706E023703}">
                      <ahyp:hlinkClr xmlns:ahyp="http://schemas.microsoft.com/office/drawing/2018/hyperlinkcolor" val="tx"/>
                    </a:ext>
                  </a:extLst>
                </a:hlinkClick>
              </a:rPr>
              <a:t>www.law.cornell.edu/cfr/text/40/part-445/subpart-A</a:t>
            </a:r>
            <a:endParaRPr lang="en-US" dirty="0">
              <a:solidFill>
                <a:schemeClr val="tx2">
                  <a:lumMod val="75000"/>
                </a:schemeClr>
              </a:solidFill>
            </a:endParaRPr>
          </a:p>
        </p:txBody>
      </p:sp>
      <p:pic>
        <p:nvPicPr>
          <p:cNvPr id="7" name="Audio 6">
            <a:hlinkClick r:id="" action="ppaction://media"/>
            <a:extLst>
              <a:ext uri="{FF2B5EF4-FFF2-40B4-BE49-F238E27FC236}">
                <a16:creationId xmlns:a16="http://schemas.microsoft.com/office/drawing/2014/main" id="{51E76334-A8D8-410A-8943-3FB6D7B686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800553"/>
      </p:ext>
    </p:extLst>
  </p:cSld>
  <p:clrMapOvr>
    <a:masterClrMapping/>
  </p:clrMapOvr>
  <mc:AlternateContent xmlns:mc="http://schemas.openxmlformats.org/markup-compatibility/2006" xmlns:p14="http://schemas.microsoft.com/office/powerpoint/2010/main">
    <mc:Choice Requires="p14">
      <p:transition spd="slow" p14:dur="2000" advTm="26772"/>
    </mc:Choice>
    <mc:Fallback xmlns="">
      <p:transition spd="slow" advTm="26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883171-F16A-4CE8-A029-59B7A39F54F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3860" y="1905000"/>
            <a:ext cx="8836280" cy="3505200"/>
          </a:xfrm>
          <a:prstGeom prst="rect">
            <a:avLst/>
          </a:prstGeom>
        </p:spPr>
      </p:pic>
      <p:sp>
        <p:nvSpPr>
          <p:cNvPr id="6" name="Title 1">
            <a:extLst>
              <a:ext uri="{FF2B5EF4-FFF2-40B4-BE49-F238E27FC236}">
                <a16:creationId xmlns:a16="http://schemas.microsoft.com/office/drawing/2014/main" id="{3711C360-E48B-4DA4-B7D0-9A635952BD6D}"/>
              </a:ext>
            </a:extLst>
          </p:cNvPr>
          <p:cNvSpPr txBox="1">
            <a:spLocks/>
          </p:cNvSpPr>
          <p:nvPr/>
        </p:nvSpPr>
        <p:spPr>
          <a:xfrm>
            <a:off x="946917" y="762000"/>
            <a:ext cx="7924800" cy="1080938"/>
          </a:xfrm>
          <a:prstGeom prst="rect">
            <a:avLst/>
          </a:prstGeom>
        </p:spPr>
        <p:txBody>
          <a:bodyPr>
            <a:normAutofit fontScale="9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dirty="0"/>
              <a:t>Sector K - Hazardous Waste Treatment, Storage, or Disposal Facilities, CONT. </a:t>
            </a:r>
          </a:p>
        </p:txBody>
      </p:sp>
      <p:sp>
        <p:nvSpPr>
          <p:cNvPr id="2" name="TextBox 1">
            <a:extLst>
              <a:ext uri="{FF2B5EF4-FFF2-40B4-BE49-F238E27FC236}">
                <a16:creationId xmlns:a16="http://schemas.microsoft.com/office/drawing/2014/main" id="{E8CD403E-AC24-410F-A410-79BABDF91BD2}"/>
              </a:ext>
            </a:extLst>
          </p:cNvPr>
          <p:cNvSpPr txBox="1"/>
          <p:nvPr/>
        </p:nvSpPr>
        <p:spPr>
          <a:xfrm>
            <a:off x="304800" y="5487813"/>
            <a:ext cx="5779274" cy="1200329"/>
          </a:xfrm>
          <a:prstGeom prst="rect">
            <a:avLst/>
          </a:prstGeom>
          <a:noFill/>
        </p:spPr>
        <p:txBody>
          <a:bodyPr wrap="none" rtlCol="0">
            <a:spAutoFit/>
          </a:bodyPr>
          <a:lstStyle/>
          <a:p>
            <a:r>
              <a:rPr lang="en-US" dirty="0"/>
              <a:t>Links: </a:t>
            </a:r>
            <a:r>
              <a:rPr lang="en-US" dirty="0">
                <a:solidFill>
                  <a:schemeClr val="tx2">
                    <a:lumMod val="75000"/>
                  </a:schemeClr>
                </a:solidFill>
                <a:hlinkClick r:id="rId5">
                  <a:extLst>
                    <a:ext uri="{A12FA001-AC4F-418D-AE19-62706E023703}">
                      <ahyp:hlinkClr xmlns:ahyp="http://schemas.microsoft.com/office/drawing/2018/hyperlinkcolor" val="tx"/>
                    </a:ext>
                  </a:extLst>
                </a:hlinkClick>
              </a:rPr>
              <a:t>www.law.cornell.edu/cfr/text/40/part-445/subpart-A</a:t>
            </a:r>
            <a:endParaRPr lang="en-US" dirty="0">
              <a:solidFill>
                <a:schemeClr val="tx2">
                  <a:lumMod val="75000"/>
                </a:schemeClr>
              </a:solidFill>
            </a:endParaRPr>
          </a:p>
          <a:p>
            <a:r>
              <a:rPr lang="en-US" dirty="0">
                <a:solidFill>
                  <a:schemeClr val="tx2">
                    <a:lumMod val="75000"/>
                  </a:schemeClr>
                </a:solidFill>
                <a:hlinkClick r:id="rId6">
                  <a:extLst>
                    <a:ext uri="{A12FA001-AC4F-418D-AE19-62706E023703}">
                      <ahyp:hlinkClr xmlns:ahyp="http://schemas.microsoft.com/office/drawing/2018/hyperlinkcolor" val="tx"/>
                    </a:ext>
                  </a:extLst>
                </a:hlinkClick>
              </a:rPr>
              <a:t>www.law.cornell.edu/cfr/text/40/part-264/subpart-N</a:t>
            </a:r>
            <a:endParaRPr lang="en-US" dirty="0">
              <a:solidFill>
                <a:schemeClr val="tx2">
                  <a:lumMod val="75000"/>
                </a:schemeClr>
              </a:solidFill>
            </a:endParaRPr>
          </a:p>
          <a:p>
            <a:r>
              <a:rPr lang="en-US" dirty="0">
                <a:solidFill>
                  <a:schemeClr val="tx2">
                    <a:lumMod val="75000"/>
                  </a:schemeClr>
                </a:solidFill>
                <a:hlinkClick r:id="rId7">
                  <a:extLst>
                    <a:ext uri="{A12FA001-AC4F-418D-AE19-62706E023703}">
                      <ahyp:hlinkClr xmlns:ahyp="http://schemas.microsoft.com/office/drawing/2018/hyperlinkcolor" val="tx"/>
                    </a:ext>
                  </a:extLst>
                </a:hlinkClick>
              </a:rPr>
              <a:t>www.law.cornell.edu/cfr/text/40/part-265/subpart-N</a:t>
            </a:r>
            <a:endParaRPr lang="en-US" dirty="0">
              <a:solidFill>
                <a:schemeClr val="tx2">
                  <a:lumMod val="75000"/>
                </a:schemeClr>
              </a:solidFill>
            </a:endParaRPr>
          </a:p>
          <a:p>
            <a:r>
              <a:rPr lang="en-US" dirty="0">
                <a:solidFill>
                  <a:schemeClr val="tx2">
                    <a:lumMod val="75000"/>
                  </a:schemeClr>
                </a:solidFill>
                <a:hlinkClick r:id="rId8">
                  <a:extLst>
                    <a:ext uri="{A12FA001-AC4F-418D-AE19-62706E023703}">
                      <ahyp:hlinkClr xmlns:ahyp="http://schemas.microsoft.com/office/drawing/2018/hyperlinkcolor" val="tx"/>
                    </a:ext>
                  </a:extLst>
                </a:hlinkClick>
              </a:rPr>
              <a:t>www.law.cornell.edu/cfr/text/40/part-437</a:t>
            </a:r>
            <a:endParaRPr lang="en-US" dirty="0">
              <a:solidFill>
                <a:schemeClr val="tx2">
                  <a:lumMod val="75000"/>
                </a:schemeClr>
              </a:solidFill>
            </a:endParaRPr>
          </a:p>
        </p:txBody>
      </p:sp>
      <p:pic>
        <p:nvPicPr>
          <p:cNvPr id="8" name="Audio 7">
            <a:hlinkClick r:id="" action="ppaction://media"/>
            <a:extLst>
              <a:ext uri="{FF2B5EF4-FFF2-40B4-BE49-F238E27FC236}">
                <a16:creationId xmlns:a16="http://schemas.microsoft.com/office/drawing/2014/main" id="{F4336344-5D73-4A2C-AC92-542EEC745CC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7378726"/>
      </p:ext>
    </p:extLst>
  </p:cSld>
  <p:clrMapOvr>
    <a:masterClrMapping/>
  </p:clrMapOvr>
  <mc:AlternateContent xmlns:mc="http://schemas.openxmlformats.org/markup-compatibility/2006" xmlns:p14="http://schemas.microsoft.com/office/powerpoint/2010/main">
    <mc:Choice Requires="p14">
      <p:transition spd="slow" p14:dur="2000" advTm="18493"/>
    </mc:Choice>
    <mc:Fallback xmlns="">
      <p:transition spd="slow" advTm="1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D5257-F7B8-4A6F-BACA-4F5C85E3EAFB}"/>
              </a:ext>
            </a:extLst>
          </p:cNvPr>
          <p:cNvSpPr>
            <a:spLocks noGrp="1"/>
          </p:cNvSpPr>
          <p:nvPr>
            <p:ph type="title"/>
          </p:nvPr>
        </p:nvSpPr>
        <p:spPr>
          <a:xfrm>
            <a:off x="266700" y="533400"/>
            <a:ext cx="8610600" cy="1600200"/>
          </a:xfrm>
        </p:spPr>
        <p:txBody>
          <a:bodyPr>
            <a:noAutofit/>
          </a:bodyPr>
          <a:lstStyle/>
          <a:p>
            <a:r>
              <a:rPr lang="en-US" sz="2400" dirty="0"/>
              <a:t>Sector L – Landfills, Land Application Sites, and Open Dumps </a:t>
            </a:r>
          </a:p>
        </p:txBody>
      </p:sp>
      <p:pic>
        <p:nvPicPr>
          <p:cNvPr id="4" name="Picture 3">
            <a:extLst>
              <a:ext uri="{FF2B5EF4-FFF2-40B4-BE49-F238E27FC236}">
                <a16:creationId xmlns:a16="http://schemas.microsoft.com/office/drawing/2014/main" id="{35D778EA-57A1-492C-BC8B-379C538CFBB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9055" y="1752600"/>
            <a:ext cx="7545890" cy="4343400"/>
          </a:xfrm>
          <a:prstGeom prst="rect">
            <a:avLst/>
          </a:prstGeom>
        </p:spPr>
      </p:pic>
      <p:sp>
        <p:nvSpPr>
          <p:cNvPr id="3" name="TextBox 2">
            <a:extLst>
              <a:ext uri="{FF2B5EF4-FFF2-40B4-BE49-F238E27FC236}">
                <a16:creationId xmlns:a16="http://schemas.microsoft.com/office/drawing/2014/main" id="{ABCBCA39-127A-48DE-A71B-10C67E11D45D}"/>
              </a:ext>
            </a:extLst>
          </p:cNvPr>
          <p:cNvSpPr txBox="1"/>
          <p:nvPr/>
        </p:nvSpPr>
        <p:spPr>
          <a:xfrm>
            <a:off x="533400" y="6248400"/>
            <a:ext cx="5793702" cy="369332"/>
          </a:xfrm>
          <a:prstGeom prst="rect">
            <a:avLst/>
          </a:prstGeom>
          <a:noFill/>
        </p:spPr>
        <p:txBody>
          <a:bodyPr wrap="none" rtlCol="0">
            <a:spAutoFit/>
          </a:bodyPr>
          <a:lstStyle/>
          <a:p>
            <a:r>
              <a:rPr lang="en-US" dirty="0"/>
              <a:t>Link: </a:t>
            </a:r>
            <a:r>
              <a:rPr lang="en-US" dirty="0">
                <a:solidFill>
                  <a:schemeClr val="tx2">
                    <a:lumMod val="75000"/>
                  </a:schemeClr>
                </a:solidFill>
                <a:hlinkClick r:id="rId5">
                  <a:extLst>
                    <a:ext uri="{A12FA001-AC4F-418D-AE19-62706E023703}">
                      <ahyp:hlinkClr xmlns:ahyp="http://schemas.microsoft.com/office/drawing/2018/hyperlinkcolor" val="tx"/>
                    </a:ext>
                  </a:extLst>
                </a:hlinkClick>
              </a:rPr>
              <a:t>www.law.cornell.edu/cfr/text/40/part-445/subpart-B</a:t>
            </a:r>
            <a:endParaRPr lang="en-US" dirty="0">
              <a:solidFill>
                <a:schemeClr val="tx2">
                  <a:lumMod val="75000"/>
                </a:schemeClr>
              </a:solidFill>
            </a:endParaRPr>
          </a:p>
        </p:txBody>
      </p:sp>
      <p:pic>
        <p:nvPicPr>
          <p:cNvPr id="6" name="Audio 5">
            <a:hlinkClick r:id="" action="ppaction://media"/>
            <a:extLst>
              <a:ext uri="{FF2B5EF4-FFF2-40B4-BE49-F238E27FC236}">
                <a16:creationId xmlns:a16="http://schemas.microsoft.com/office/drawing/2014/main" id="{968060AA-9316-45B0-A5F1-97CB2A3CA9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56078461"/>
      </p:ext>
    </p:extLst>
  </p:cSld>
  <p:clrMapOvr>
    <a:masterClrMapping/>
  </p:clrMapOvr>
  <mc:AlternateContent xmlns:mc="http://schemas.openxmlformats.org/markup-compatibility/2006" xmlns:p14="http://schemas.microsoft.com/office/powerpoint/2010/main">
    <mc:Choice Requires="p14">
      <p:transition spd="slow" p14:dur="2000" advTm="28959"/>
    </mc:Choice>
    <mc:Fallback xmlns="">
      <p:transition spd="slow" advTm="28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95CD1B-50FB-44CD-9535-A9825BD28E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437" y="1676400"/>
            <a:ext cx="8991125" cy="3620391"/>
          </a:xfrm>
          <a:prstGeom prst="rect">
            <a:avLst/>
          </a:prstGeom>
        </p:spPr>
      </p:pic>
      <p:sp>
        <p:nvSpPr>
          <p:cNvPr id="5" name="Title 1">
            <a:extLst>
              <a:ext uri="{FF2B5EF4-FFF2-40B4-BE49-F238E27FC236}">
                <a16:creationId xmlns:a16="http://schemas.microsoft.com/office/drawing/2014/main" id="{9097323A-37A4-438B-AE47-0233F593B742}"/>
              </a:ext>
            </a:extLst>
          </p:cNvPr>
          <p:cNvSpPr txBox="1">
            <a:spLocks/>
          </p:cNvSpPr>
          <p:nvPr/>
        </p:nvSpPr>
        <p:spPr>
          <a:xfrm>
            <a:off x="266700" y="914400"/>
            <a:ext cx="8610600" cy="1295400"/>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400" dirty="0"/>
              <a:t>Sector L – Landfills, Land Application Sites, and Open Dumps, Continued </a:t>
            </a:r>
          </a:p>
        </p:txBody>
      </p:sp>
      <p:sp>
        <p:nvSpPr>
          <p:cNvPr id="6" name="TextBox 5">
            <a:extLst>
              <a:ext uri="{FF2B5EF4-FFF2-40B4-BE49-F238E27FC236}">
                <a16:creationId xmlns:a16="http://schemas.microsoft.com/office/drawing/2014/main" id="{A0A73DEB-77B3-4900-A50B-6B407B5F5707}"/>
              </a:ext>
            </a:extLst>
          </p:cNvPr>
          <p:cNvSpPr txBox="1"/>
          <p:nvPr/>
        </p:nvSpPr>
        <p:spPr>
          <a:xfrm>
            <a:off x="533400" y="5334000"/>
            <a:ext cx="5755230" cy="1477328"/>
          </a:xfrm>
          <a:prstGeom prst="rect">
            <a:avLst/>
          </a:prstGeom>
          <a:noFill/>
        </p:spPr>
        <p:txBody>
          <a:bodyPr wrap="none" rtlCol="0">
            <a:spAutoFit/>
          </a:bodyPr>
          <a:lstStyle/>
          <a:p>
            <a:r>
              <a:rPr lang="en-US" dirty="0"/>
              <a:t>Links: </a:t>
            </a:r>
            <a:r>
              <a:rPr lang="en-US" dirty="0">
                <a:solidFill>
                  <a:schemeClr val="tx2">
                    <a:lumMod val="75000"/>
                  </a:schemeClr>
                </a:solidFill>
                <a:hlinkClick r:id="rId5">
                  <a:extLst>
                    <a:ext uri="{A12FA001-AC4F-418D-AE19-62706E023703}">
                      <ahyp:hlinkClr xmlns:ahyp="http://schemas.microsoft.com/office/drawing/2018/hyperlinkcolor" val="tx"/>
                    </a:ext>
                  </a:extLst>
                </a:hlinkClick>
              </a:rPr>
              <a:t>www.law.cornell.edu/cfr/text/40/part-445/subpart-B</a:t>
            </a:r>
            <a:endParaRPr lang="en-US" dirty="0">
              <a:solidFill>
                <a:schemeClr val="tx2">
                  <a:lumMod val="75000"/>
                </a:schemeClr>
              </a:solidFill>
            </a:endParaRPr>
          </a:p>
          <a:p>
            <a:r>
              <a:rPr lang="en-US" dirty="0">
                <a:solidFill>
                  <a:schemeClr val="tx2">
                    <a:lumMod val="75000"/>
                  </a:schemeClr>
                </a:solidFill>
                <a:hlinkClick r:id="rId6">
                  <a:extLst>
                    <a:ext uri="{A12FA001-AC4F-418D-AE19-62706E023703}">
                      <ahyp:hlinkClr xmlns:ahyp="http://schemas.microsoft.com/office/drawing/2018/hyperlinkcolor" val="tx"/>
                    </a:ext>
                  </a:extLst>
                </a:hlinkClick>
              </a:rPr>
              <a:t>www.law.cornell.edu/cfr/text/40/258.60</a:t>
            </a:r>
            <a:endParaRPr lang="en-US" dirty="0">
              <a:solidFill>
                <a:schemeClr val="tx2">
                  <a:lumMod val="75000"/>
                </a:schemeClr>
              </a:solidFill>
            </a:endParaRPr>
          </a:p>
          <a:p>
            <a:r>
              <a:rPr lang="en-US" dirty="0">
                <a:solidFill>
                  <a:schemeClr val="tx2">
                    <a:lumMod val="75000"/>
                  </a:schemeClr>
                </a:solidFill>
                <a:hlinkClick r:id="rId7">
                  <a:extLst>
                    <a:ext uri="{A12FA001-AC4F-418D-AE19-62706E023703}">
                      <ahyp:hlinkClr xmlns:ahyp="http://schemas.microsoft.com/office/drawing/2018/hyperlinkcolor" val="tx"/>
                    </a:ext>
                  </a:extLst>
                </a:hlinkClick>
              </a:rPr>
              <a:t>www.law.cornell.edu/cfr/text/40/part-257</a:t>
            </a:r>
            <a:endParaRPr lang="en-US" dirty="0">
              <a:solidFill>
                <a:schemeClr val="tx2">
                  <a:lumMod val="75000"/>
                </a:schemeClr>
              </a:solidFill>
            </a:endParaRPr>
          </a:p>
          <a:p>
            <a:r>
              <a:rPr lang="en-US" dirty="0">
                <a:solidFill>
                  <a:schemeClr val="tx2">
                    <a:lumMod val="75000"/>
                  </a:schemeClr>
                </a:solidFill>
                <a:hlinkClick r:id="rId8">
                  <a:extLst>
                    <a:ext uri="{A12FA001-AC4F-418D-AE19-62706E023703}">
                      <ahyp:hlinkClr xmlns:ahyp="http://schemas.microsoft.com/office/drawing/2018/hyperlinkcolor" val="tx"/>
                    </a:ext>
                  </a:extLst>
                </a:hlinkClick>
              </a:rPr>
              <a:t>www.law.cornell.edu/cfr/text/40/chapter-I/subchapter-N</a:t>
            </a:r>
            <a:endParaRPr lang="en-US" dirty="0">
              <a:solidFill>
                <a:schemeClr val="tx2">
                  <a:lumMod val="75000"/>
                </a:schemeClr>
              </a:solidFill>
            </a:endParaRPr>
          </a:p>
          <a:p>
            <a:r>
              <a:rPr lang="en-US" dirty="0">
                <a:solidFill>
                  <a:schemeClr val="tx2">
                    <a:lumMod val="75000"/>
                  </a:schemeClr>
                </a:solidFill>
                <a:hlinkClick r:id="rId9">
                  <a:extLst>
                    <a:ext uri="{A12FA001-AC4F-418D-AE19-62706E023703}">
                      <ahyp:hlinkClr xmlns:ahyp="http://schemas.microsoft.com/office/drawing/2018/hyperlinkcolor" val="tx"/>
                    </a:ext>
                  </a:extLst>
                </a:hlinkClick>
              </a:rPr>
              <a:t>www.law.cornell.edu/cfr/text/40/part-437</a:t>
            </a:r>
            <a:endParaRPr lang="en-US" dirty="0">
              <a:solidFill>
                <a:schemeClr val="tx2">
                  <a:lumMod val="75000"/>
                </a:schemeClr>
              </a:solidFill>
            </a:endParaRPr>
          </a:p>
        </p:txBody>
      </p:sp>
      <p:pic>
        <p:nvPicPr>
          <p:cNvPr id="2" name="Audio 1">
            <a:hlinkClick r:id="" action="ppaction://media"/>
            <a:extLst>
              <a:ext uri="{FF2B5EF4-FFF2-40B4-BE49-F238E27FC236}">
                <a16:creationId xmlns:a16="http://schemas.microsoft.com/office/drawing/2014/main" id="{C52C1E73-0E77-4850-9058-F3CB6433D6F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53657671"/>
      </p:ext>
    </p:extLst>
  </p:cSld>
  <p:clrMapOvr>
    <a:masterClrMapping/>
  </p:clrMapOvr>
  <mc:AlternateContent xmlns:mc="http://schemas.openxmlformats.org/markup-compatibility/2006" xmlns:p14="http://schemas.microsoft.com/office/powerpoint/2010/main">
    <mc:Choice Requires="p14">
      <p:transition spd="slow" p14:dur="2000" advTm="17303"/>
    </mc:Choice>
    <mc:Fallback xmlns="">
      <p:transition spd="slow" advTm="17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25BD9-E206-4E00-A95D-1ED0A896A39D}"/>
              </a:ext>
            </a:extLst>
          </p:cNvPr>
          <p:cNvSpPr>
            <a:spLocks noGrp="1"/>
          </p:cNvSpPr>
          <p:nvPr>
            <p:ph type="title"/>
          </p:nvPr>
        </p:nvSpPr>
        <p:spPr/>
        <p:txBody>
          <a:bodyPr>
            <a:normAutofit/>
          </a:bodyPr>
          <a:lstStyle/>
          <a:p>
            <a:r>
              <a:rPr lang="en-US" dirty="0"/>
              <a:t>Sector O – Steam Electric Generating Facilities </a:t>
            </a:r>
          </a:p>
        </p:txBody>
      </p:sp>
      <p:pic>
        <p:nvPicPr>
          <p:cNvPr id="4" name="Picture 3">
            <a:extLst>
              <a:ext uri="{FF2B5EF4-FFF2-40B4-BE49-F238E27FC236}">
                <a16:creationId xmlns:a16="http://schemas.microsoft.com/office/drawing/2014/main" id="{224C3BAE-B822-4660-A645-93C4C258F889}"/>
              </a:ext>
            </a:extLst>
          </p:cNvPr>
          <p:cNvPicPr>
            <a:picLocks noChangeAspect="1"/>
          </p:cNvPicPr>
          <p:nvPr/>
        </p:nvPicPr>
        <p:blipFill>
          <a:blip r:embed="rId4"/>
          <a:stretch>
            <a:fillRect/>
          </a:stretch>
        </p:blipFill>
        <p:spPr>
          <a:xfrm>
            <a:off x="0" y="2924620"/>
            <a:ext cx="9144000" cy="2104580"/>
          </a:xfrm>
          <a:prstGeom prst="rect">
            <a:avLst/>
          </a:prstGeom>
        </p:spPr>
      </p:pic>
      <p:sp>
        <p:nvSpPr>
          <p:cNvPr id="5" name="TextBox 4">
            <a:extLst>
              <a:ext uri="{FF2B5EF4-FFF2-40B4-BE49-F238E27FC236}">
                <a16:creationId xmlns:a16="http://schemas.microsoft.com/office/drawing/2014/main" id="{7ED82044-CC51-4C72-B9C5-63320D006966}"/>
              </a:ext>
            </a:extLst>
          </p:cNvPr>
          <p:cNvSpPr txBox="1"/>
          <p:nvPr/>
        </p:nvSpPr>
        <p:spPr>
          <a:xfrm>
            <a:off x="685332" y="5574268"/>
            <a:ext cx="4668586" cy="369332"/>
          </a:xfrm>
          <a:prstGeom prst="rect">
            <a:avLst/>
          </a:prstGeom>
          <a:noFill/>
        </p:spPr>
        <p:txBody>
          <a:bodyPr wrap="none" rtlCol="0">
            <a:spAutoFit/>
          </a:bodyPr>
          <a:lstStyle/>
          <a:p>
            <a:r>
              <a:rPr lang="en-US" dirty="0"/>
              <a:t>Link: </a:t>
            </a:r>
            <a:r>
              <a:rPr lang="en-US" dirty="0">
                <a:solidFill>
                  <a:schemeClr val="tx2">
                    <a:lumMod val="75000"/>
                  </a:schemeClr>
                </a:solidFill>
                <a:hlinkClick r:id="rId5">
                  <a:extLst>
                    <a:ext uri="{A12FA001-AC4F-418D-AE19-62706E023703}">
                      <ahyp:hlinkClr xmlns:ahyp="http://schemas.microsoft.com/office/drawing/2018/hyperlinkcolor" val="tx"/>
                    </a:ext>
                  </a:extLst>
                </a:hlinkClick>
              </a:rPr>
              <a:t>www.law.cornell.edu/cfr/text/40/part-423</a:t>
            </a:r>
            <a:endParaRPr lang="en-US" dirty="0">
              <a:solidFill>
                <a:schemeClr val="tx2">
                  <a:lumMod val="75000"/>
                </a:schemeClr>
              </a:solidFill>
            </a:endParaRPr>
          </a:p>
        </p:txBody>
      </p:sp>
      <p:pic>
        <p:nvPicPr>
          <p:cNvPr id="3" name="Audio 2">
            <a:hlinkClick r:id="" action="ppaction://media"/>
            <a:extLst>
              <a:ext uri="{FF2B5EF4-FFF2-40B4-BE49-F238E27FC236}">
                <a16:creationId xmlns:a16="http://schemas.microsoft.com/office/drawing/2014/main" id="{4622C5D4-2EEC-44ED-B8A6-905BF461EF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728367"/>
      </p:ext>
    </p:extLst>
  </p:cSld>
  <p:clrMapOvr>
    <a:masterClrMapping/>
  </p:clrMapOvr>
  <mc:AlternateContent xmlns:mc="http://schemas.openxmlformats.org/markup-compatibility/2006" xmlns:p14="http://schemas.microsoft.com/office/powerpoint/2010/main">
    <mc:Choice Requires="p14">
      <p:transition spd="slow" p14:dur="2000" advTm="14202"/>
    </mc:Choice>
    <mc:Fallback xmlns="">
      <p:transition spd="slow" advTm="14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EC2F1-754C-4E1C-82A0-1409E1919258}"/>
              </a:ext>
            </a:extLst>
          </p:cNvPr>
          <p:cNvSpPr>
            <a:spLocks noGrp="1"/>
          </p:cNvSpPr>
          <p:nvPr>
            <p:ph type="title"/>
          </p:nvPr>
        </p:nvSpPr>
        <p:spPr/>
        <p:txBody>
          <a:bodyPr/>
          <a:lstStyle/>
          <a:p>
            <a:r>
              <a:rPr lang="en-US" dirty="0"/>
              <a:t>Sector S – Air Transportation</a:t>
            </a:r>
          </a:p>
        </p:txBody>
      </p:sp>
      <p:pic>
        <p:nvPicPr>
          <p:cNvPr id="4" name="Picture 3">
            <a:extLst>
              <a:ext uri="{FF2B5EF4-FFF2-40B4-BE49-F238E27FC236}">
                <a16:creationId xmlns:a16="http://schemas.microsoft.com/office/drawing/2014/main" id="{C5686D7C-DA04-40E2-99F9-447FF425130D}"/>
              </a:ext>
            </a:extLst>
          </p:cNvPr>
          <p:cNvPicPr>
            <a:picLocks noChangeAspect="1"/>
          </p:cNvPicPr>
          <p:nvPr/>
        </p:nvPicPr>
        <p:blipFill>
          <a:blip r:embed="rId4"/>
          <a:stretch>
            <a:fillRect/>
          </a:stretch>
        </p:blipFill>
        <p:spPr>
          <a:xfrm>
            <a:off x="-23924" y="2362200"/>
            <a:ext cx="9167924" cy="2888064"/>
          </a:xfrm>
          <a:prstGeom prst="rect">
            <a:avLst/>
          </a:prstGeom>
        </p:spPr>
      </p:pic>
      <p:sp>
        <p:nvSpPr>
          <p:cNvPr id="3" name="TextBox 2">
            <a:extLst>
              <a:ext uri="{FF2B5EF4-FFF2-40B4-BE49-F238E27FC236}">
                <a16:creationId xmlns:a16="http://schemas.microsoft.com/office/drawing/2014/main" id="{A9494E6A-EED3-4DD8-B42A-64A4B0B1243B}"/>
              </a:ext>
            </a:extLst>
          </p:cNvPr>
          <p:cNvSpPr txBox="1"/>
          <p:nvPr/>
        </p:nvSpPr>
        <p:spPr>
          <a:xfrm>
            <a:off x="1600200" y="5411624"/>
            <a:ext cx="4575804" cy="646331"/>
          </a:xfrm>
          <a:prstGeom prst="rect">
            <a:avLst/>
          </a:prstGeom>
          <a:noFill/>
        </p:spPr>
        <p:txBody>
          <a:bodyPr wrap="none" rtlCol="0">
            <a:spAutoFit/>
          </a:bodyPr>
          <a:lstStyle/>
          <a:p>
            <a:r>
              <a:rPr lang="en-US" dirty="0"/>
              <a:t>Links: </a:t>
            </a:r>
            <a:r>
              <a:rPr lang="en-US" dirty="0">
                <a:solidFill>
                  <a:schemeClr val="tx2">
                    <a:lumMod val="75000"/>
                  </a:schemeClr>
                </a:solidFill>
                <a:hlinkClick r:id="rId5">
                  <a:extLst>
                    <a:ext uri="{A12FA001-AC4F-418D-AE19-62706E023703}">
                      <ahyp:hlinkClr xmlns:ahyp="http://schemas.microsoft.com/office/drawing/2018/hyperlinkcolor" val="tx"/>
                    </a:ext>
                  </a:extLst>
                </a:hlinkClick>
              </a:rPr>
              <a:t>www.law.cornell.edu/cfr/text/40/449.20</a:t>
            </a:r>
            <a:endParaRPr lang="en-US" dirty="0">
              <a:solidFill>
                <a:schemeClr val="tx2">
                  <a:lumMod val="75000"/>
                </a:schemeClr>
              </a:solidFill>
            </a:endParaRPr>
          </a:p>
          <a:p>
            <a:r>
              <a:rPr lang="en-US" dirty="0">
                <a:solidFill>
                  <a:schemeClr val="tx2">
                    <a:lumMod val="75000"/>
                  </a:schemeClr>
                </a:solidFill>
                <a:hlinkClick r:id="rId6">
                  <a:extLst>
                    <a:ext uri="{A12FA001-AC4F-418D-AE19-62706E023703}">
                      <ahyp:hlinkClr xmlns:ahyp="http://schemas.microsoft.com/office/drawing/2018/hyperlinkcolor" val="tx"/>
                    </a:ext>
                  </a:extLst>
                </a:hlinkClick>
              </a:rPr>
              <a:t>www.law.cornell.edu/cfr/text/40/part-449</a:t>
            </a:r>
            <a:endParaRPr lang="en-US" dirty="0">
              <a:solidFill>
                <a:schemeClr val="tx2">
                  <a:lumMod val="75000"/>
                </a:schemeClr>
              </a:solidFill>
            </a:endParaRPr>
          </a:p>
        </p:txBody>
      </p:sp>
      <p:pic>
        <p:nvPicPr>
          <p:cNvPr id="13" name="Audio 12">
            <a:hlinkClick r:id="" action="ppaction://media"/>
            <a:extLst>
              <a:ext uri="{FF2B5EF4-FFF2-40B4-BE49-F238E27FC236}">
                <a16:creationId xmlns:a16="http://schemas.microsoft.com/office/drawing/2014/main" id="{1AA123C8-8A5B-4382-8BAA-EB3B30D681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0213587"/>
      </p:ext>
    </p:extLst>
  </p:cSld>
  <p:clrMapOvr>
    <a:masterClrMapping/>
  </p:clrMapOvr>
  <mc:AlternateContent xmlns:mc="http://schemas.openxmlformats.org/markup-compatibility/2006" xmlns:p14="http://schemas.microsoft.com/office/powerpoint/2010/main">
    <mc:Choice Requires="p14">
      <p:transition spd="slow" p14:dur="2000" advTm="51118"/>
    </mc:Choice>
    <mc:Fallback xmlns="">
      <p:transition spd="slow" advTm="51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C120-6677-4D91-BAF7-AD19755E7D2B}"/>
              </a:ext>
            </a:extLst>
          </p:cNvPr>
          <p:cNvSpPr>
            <a:spLocks noGrp="1"/>
          </p:cNvSpPr>
          <p:nvPr>
            <p:ph type="title"/>
          </p:nvPr>
        </p:nvSpPr>
        <p:spPr/>
        <p:txBody>
          <a:bodyPr/>
          <a:lstStyle/>
          <a:p>
            <a:r>
              <a:rPr lang="en-US" dirty="0"/>
              <a:t>E-</a:t>
            </a:r>
            <a:r>
              <a:rPr lang="en-US" dirty="0" err="1"/>
              <a:t>dmr</a:t>
            </a:r>
            <a:endParaRPr lang="en-US" dirty="0"/>
          </a:p>
        </p:txBody>
      </p:sp>
      <p:sp>
        <p:nvSpPr>
          <p:cNvPr id="3" name="Text Placeholder 2">
            <a:extLst>
              <a:ext uri="{FF2B5EF4-FFF2-40B4-BE49-F238E27FC236}">
                <a16:creationId xmlns:a16="http://schemas.microsoft.com/office/drawing/2014/main" id="{97B0C367-BF03-4DA2-9D31-D540D93DEB02}"/>
              </a:ext>
            </a:extLst>
          </p:cNvPr>
          <p:cNvSpPr>
            <a:spLocks noGrp="1"/>
          </p:cNvSpPr>
          <p:nvPr>
            <p:ph type="body" idx="1"/>
          </p:nvPr>
        </p:nvSpPr>
        <p:spPr/>
        <p:txBody>
          <a:bodyPr/>
          <a:lstStyle/>
          <a:p>
            <a:pPr marL="800100" lvl="1" indent="-342900">
              <a:buFont typeface="Arial" panose="020B0604020202020204" pitchFamily="34" charset="0"/>
              <a:buChar char="•"/>
            </a:pPr>
            <a:r>
              <a:rPr lang="en-US" dirty="0">
                <a:solidFill>
                  <a:schemeClr val="tx1"/>
                </a:solidFill>
              </a:rPr>
              <a:t>Online E-</a:t>
            </a:r>
            <a:r>
              <a:rPr lang="en-US" dirty="0" err="1">
                <a:solidFill>
                  <a:schemeClr val="tx1"/>
                </a:solidFill>
              </a:rPr>
              <a:t>dmr</a:t>
            </a:r>
            <a:r>
              <a:rPr lang="en-US" dirty="0">
                <a:solidFill>
                  <a:schemeClr val="tx1"/>
                </a:solidFill>
              </a:rPr>
              <a:t> Reporting</a:t>
            </a:r>
          </a:p>
          <a:p>
            <a:pPr marL="800100" lvl="1" indent="-342900">
              <a:buFont typeface="Arial" panose="020B0604020202020204" pitchFamily="34" charset="0"/>
              <a:buChar char="•"/>
            </a:pPr>
            <a:r>
              <a:rPr lang="en-US" dirty="0">
                <a:solidFill>
                  <a:schemeClr val="tx1"/>
                </a:solidFill>
              </a:rPr>
              <a:t>Report filed with DEQ Annually for Effluent Limitations Guidelines monitoring – Due January 15th</a:t>
            </a:r>
          </a:p>
          <a:p>
            <a:endParaRPr lang="en-US" dirty="0"/>
          </a:p>
        </p:txBody>
      </p:sp>
      <p:pic>
        <p:nvPicPr>
          <p:cNvPr id="4" name="Picture 3">
            <a:extLst>
              <a:ext uri="{FF2B5EF4-FFF2-40B4-BE49-F238E27FC236}">
                <a16:creationId xmlns:a16="http://schemas.microsoft.com/office/drawing/2014/main" id="{D1930858-D870-4315-B14B-9EBB65A531F4}"/>
              </a:ext>
            </a:extLst>
          </p:cNvPr>
          <p:cNvPicPr>
            <a:picLocks noChangeAspect="1"/>
          </p:cNvPicPr>
          <p:nvPr/>
        </p:nvPicPr>
        <p:blipFill>
          <a:blip r:embed="rId4"/>
          <a:stretch>
            <a:fillRect/>
          </a:stretch>
        </p:blipFill>
        <p:spPr>
          <a:xfrm>
            <a:off x="3101023" y="511705"/>
            <a:ext cx="2932430" cy="1713124"/>
          </a:xfrm>
          <a:prstGeom prst="rect">
            <a:avLst/>
          </a:prstGeom>
        </p:spPr>
      </p:pic>
      <p:sp>
        <p:nvSpPr>
          <p:cNvPr id="5" name="TextBox 4">
            <a:extLst>
              <a:ext uri="{FF2B5EF4-FFF2-40B4-BE49-F238E27FC236}">
                <a16:creationId xmlns:a16="http://schemas.microsoft.com/office/drawing/2014/main" id="{3F60F9ED-B07E-4711-B8D2-94B7BA6154FF}"/>
              </a:ext>
            </a:extLst>
          </p:cNvPr>
          <p:cNvSpPr txBox="1"/>
          <p:nvPr/>
        </p:nvSpPr>
        <p:spPr>
          <a:xfrm>
            <a:off x="54977" y="5181600"/>
            <a:ext cx="9024522" cy="369332"/>
          </a:xfrm>
          <a:prstGeom prst="rect">
            <a:avLst/>
          </a:prstGeom>
          <a:noFill/>
        </p:spPr>
        <p:txBody>
          <a:bodyPr wrap="none" rtlCol="0">
            <a:spAutoFit/>
          </a:bodyPr>
          <a:lstStyle/>
          <a:p>
            <a:r>
              <a:rPr lang="en-US" dirty="0">
                <a:solidFill>
                  <a:schemeClr val="accent1">
                    <a:lumMod val="75000"/>
                  </a:schemeClr>
                </a:solidFill>
                <a:hlinkClick r:id="rId5">
                  <a:extLst>
                    <a:ext uri="{A12FA001-AC4F-418D-AE19-62706E023703}">
                      <ahyp:hlinkClr xmlns:ahyp="http://schemas.microsoft.com/office/drawing/2018/hyperlinkcolor" val="tx"/>
                    </a:ext>
                  </a:extLst>
                </a:hlinkClick>
              </a:rPr>
              <a:t>https://applications.deq.ok.gov/E2/Pages/Main/Login.aspx?ReturnUrl=%2fe2%2fdefault.aspx</a:t>
            </a:r>
            <a:r>
              <a:rPr lang="en-US" dirty="0">
                <a:solidFill>
                  <a:schemeClr val="accent1">
                    <a:lumMod val="75000"/>
                  </a:schemeClr>
                </a:solidFill>
              </a:rPr>
              <a:t> </a:t>
            </a:r>
          </a:p>
        </p:txBody>
      </p:sp>
      <p:pic>
        <p:nvPicPr>
          <p:cNvPr id="12" name="Audio 11">
            <a:hlinkClick r:id="" action="ppaction://media"/>
            <a:extLst>
              <a:ext uri="{FF2B5EF4-FFF2-40B4-BE49-F238E27FC236}">
                <a16:creationId xmlns:a16="http://schemas.microsoft.com/office/drawing/2014/main" id="{5B31BE53-9971-49FB-824F-DDAFDFA2E0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7515600"/>
      </p:ext>
    </p:extLst>
  </p:cSld>
  <p:clrMapOvr>
    <a:masterClrMapping/>
  </p:clrMapOvr>
  <mc:AlternateContent xmlns:mc="http://schemas.openxmlformats.org/markup-compatibility/2006" xmlns:p14="http://schemas.microsoft.com/office/powerpoint/2010/main">
    <mc:Choice Requires="p14">
      <p:transition spd="slow" p14:dur="2000" advTm="17325"/>
    </mc:Choice>
    <mc:Fallback xmlns="">
      <p:transition spd="slow" advTm="17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Online DMR Reporting</a:t>
            </a:r>
          </a:p>
        </p:txBody>
      </p:sp>
      <p:sp>
        <p:nvSpPr>
          <p:cNvPr id="3" name="Content Placeholder 2"/>
          <p:cNvSpPr>
            <a:spLocks noGrp="1"/>
          </p:cNvSpPr>
          <p:nvPr>
            <p:ph idx="13"/>
          </p:nvPr>
        </p:nvSpPr>
        <p:spPr>
          <a:xfrm>
            <a:off x="685800" y="1752600"/>
            <a:ext cx="8153400" cy="4419600"/>
          </a:xfrm>
        </p:spPr>
        <p:txBody>
          <a:bodyPr>
            <a:normAutofit fontScale="92500" lnSpcReduction="20000"/>
          </a:bodyPr>
          <a:lstStyle/>
          <a:p>
            <a:r>
              <a:rPr lang="en-US" dirty="0"/>
              <a:t>DEQ requires online DMR reporting for all analytical lab testing performed.</a:t>
            </a:r>
          </a:p>
          <a:p>
            <a:r>
              <a:rPr lang="en-US" dirty="0"/>
              <a:t>All monitoring data collected must be submitted to DEQ using the Discharge Monitoring Report (DMR) form </a:t>
            </a:r>
            <a:r>
              <a:rPr lang="en-US" dirty="0">
                <a:solidFill>
                  <a:srgbClr val="C00000"/>
                </a:solidFill>
              </a:rPr>
              <a:t>no later than 15th day of the month after the end of the reporting period</a:t>
            </a:r>
            <a:r>
              <a:rPr lang="en-US" dirty="0"/>
              <a:t>. </a:t>
            </a:r>
          </a:p>
          <a:p>
            <a:pPr lvl="1"/>
            <a:r>
              <a:rPr lang="en-US" dirty="0">
                <a:solidFill>
                  <a:srgbClr val="FF0000"/>
                </a:solidFill>
              </a:rPr>
              <a:t>For annual parameters, such as NELMs, Reports are due January 15th</a:t>
            </a:r>
          </a:p>
          <a:p>
            <a:pPr lvl="1"/>
            <a:r>
              <a:rPr lang="en-US" dirty="0"/>
              <a:t>If your facility doesn’t have any discharge during the year, you are still required to submit a DMR to DEQ stating no discharge each year by January 15. </a:t>
            </a:r>
          </a:p>
          <a:p>
            <a:r>
              <a:rPr lang="en-US" dirty="0"/>
              <a:t>You must </a:t>
            </a:r>
            <a:r>
              <a:rPr lang="en-US" dirty="0">
                <a:solidFill>
                  <a:srgbClr val="C00000"/>
                </a:solidFill>
              </a:rPr>
              <a:t>also</a:t>
            </a:r>
            <a:r>
              <a:rPr lang="en-US" dirty="0"/>
              <a:t> submit your Lab results to the City of Oklahoma City. </a:t>
            </a:r>
          </a:p>
          <a:p>
            <a:pPr lvl="1"/>
            <a:r>
              <a:rPr lang="en-US" dirty="0"/>
              <a:t>Provide a photocopy of the DMR or lab results to your inspector during your audit, or you can email us a copy of the lab results when you receive them from the laboratory.</a:t>
            </a:r>
          </a:p>
        </p:txBody>
      </p:sp>
      <p:pic>
        <p:nvPicPr>
          <p:cNvPr id="6" name="Picture 5">
            <a:extLst>
              <a:ext uri="{FF2B5EF4-FFF2-40B4-BE49-F238E27FC236}">
                <a16:creationId xmlns:a16="http://schemas.microsoft.com/office/drawing/2014/main" id="{B112A246-6939-4C0F-AA79-2703F66DFC73}"/>
              </a:ext>
            </a:extLst>
          </p:cNvPr>
          <p:cNvPicPr>
            <a:picLocks noChangeAspect="1"/>
          </p:cNvPicPr>
          <p:nvPr/>
        </p:nvPicPr>
        <p:blipFill>
          <a:blip r:embed="rId4"/>
          <a:stretch>
            <a:fillRect/>
          </a:stretch>
        </p:blipFill>
        <p:spPr>
          <a:xfrm>
            <a:off x="7010400" y="79455"/>
            <a:ext cx="2075815" cy="1212690"/>
          </a:xfrm>
          <a:prstGeom prst="rect">
            <a:avLst/>
          </a:prstGeom>
        </p:spPr>
      </p:pic>
      <p:sp>
        <p:nvSpPr>
          <p:cNvPr id="5" name="TextBox 4">
            <a:extLst>
              <a:ext uri="{FF2B5EF4-FFF2-40B4-BE49-F238E27FC236}">
                <a16:creationId xmlns:a16="http://schemas.microsoft.com/office/drawing/2014/main" id="{E6D70A98-DFA2-4E72-BAEA-17ECE13641E3}"/>
              </a:ext>
            </a:extLst>
          </p:cNvPr>
          <p:cNvSpPr txBox="1"/>
          <p:nvPr/>
        </p:nvSpPr>
        <p:spPr>
          <a:xfrm>
            <a:off x="54977" y="6260068"/>
            <a:ext cx="9024522" cy="369332"/>
          </a:xfrm>
          <a:prstGeom prst="rect">
            <a:avLst/>
          </a:prstGeom>
          <a:noFill/>
        </p:spPr>
        <p:txBody>
          <a:bodyPr wrap="none" rtlCol="0">
            <a:spAutoFit/>
          </a:bodyPr>
          <a:lstStyle/>
          <a:p>
            <a:r>
              <a:rPr lang="en-US" dirty="0">
                <a:solidFill>
                  <a:schemeClr val="accent1">
                    <a:lumMod val="75000"/>
                  </a:schemeClr>
                </a:solidFill>
                <a:hlinkClick r:id="rId5">
                  <a:extLst>
                    <a:ext uri="{A12FA001-AC4F-418D-AE19-62706E023703}">
                      <ahyp:hlinkClr xmlns:ahyp="http://schemas.microsoft.com/office/drawing/2018/hyperlinkcolor" val="tx"/>
                    </a:ext>
                  </a:extLst>
                </a:hlinkClick>
              </a:rPr>
              <a:t>https://applications.deq.ok.gov/E2/Pages/Main/Login.aspx?ReturnUrl=%2fe2%2fdefault.aspx</a:t>
            </a:r>
            <a:r>
              <a:rPr lang="en-US" dirty="0">
                <a:solidFill>
                  <a:schemeClr val="accent1">
                    <a:lumMod val="75000"/>
                  </a:schemeClr>
                </a:solidFill>
              </a:rPr>
              <a:t> </a:t>
            </a:r>
          </a:p>
        </p:txBody>
      </p:sp>
      <p:pic>
        <p:nvPicPr>
          <p:cNvPr id="14" name="Audio 13">
            <a:hlinkClick r:id="" action="ppaction://media"/>
            <a:extLst>
              <a:ext uri="{FF2B5EF4-FFF2-40B4-BE49-F238E27FC236}">
                <a16:creationId xmlns:a16="http://schemas.microsoft.com/office/drawing/2014/main" id="{3705E4FA-90DC-411F-945E-357BE401FF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81083892"/>
      </p:ext>
    </p:extLst>
  </p:cSld>
  <p:clrMapOvr>
    <a:masterClrMapping/>
  </p:clrMapOvr>
  <mc:AlternateContent xmlns:mc="http://schemas.openxmlformats.org/markup-compatibility/2006" xmlns:p14="http://schemas.microsoft.com/office/powerpoint/2010/main">
    <mc:Choice Requires="p14">
      <p:transition spd="slow" p14:dur="2000" advTm="49439"/>
    </mc:Choice>
    <mc:Fallback xmlns="">
      <p:transition spd="slow" advTm="49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Online DMR Reporting</a:t>
            </a:r>
          </a:p>
        </p:txBody>
      </p:sp>
      <p:sp>
        <p:nvSpPr>
          <p:cNvPr id="3" name="Content Placeholder 2"/>
          <p:cNvSpPr>
            <a:spLocks noGrp="1"/>
          </p:cNvSpPr>
          <p:nvPr>
            <p:ph idx="13"/>
          </p:nvPr>
        </p:nvSpPr>
        <p:spPr>
          <a:xfrm>
            <a:off x="685800" y="1676400"/>
            <a:ext cx="7772400" cy="2814505"/>
          </a:xfrm>
        </p:spPr>
        <p:txBody>
          <a:bodyPr>
            <a:normAutofit fontScale="85000" lnSpcReduction="10000"/>
          </a:bodyPr>
          <a:lstStyle/>
          <a:p>
            <a:r>
              <a:rPr lang="en-US" dirty="0">
                <a:solidFill>
                  <a:srgbClr val="C00000"/>
                </a:solidFill>
              </a:rPr>
              <a:t>Instructions on how to </a:t>
            </a:r>
            <a:r>
              <a:rPr lang="en-US" dirty="0"/>
              <a:t>register as a Preparer or Signatory for electronic DMR (eDMR), as well as how to prepare and submit e-DMR, can be found on DEQ’s website: </a:t>
            </a:r>
          </a:p>
          <a:p>
            <a:pPr lvl="1"/>
            <a:r>
              <a:rPr lang="en-US" dirty="0">
                <a:solidFill>
                  <a:schemeClr val="accent1">
                    <a:lumMod val="75000"/>
                  </a:schemeClr>
                </a:solidFill>
                <a:hlinkClick r:id="rId5">
                  <a:extLst>
                    <a:ext uri="{A12FA001-AC4F-418D-AE19-62706E023703}">
                      <ahyp:hlinkClr xmlns:ahyp="http://schemas.microsoft.com/office/drawing/2018/hyperlinkcolor" val="tx"/>
                    </a:ext>
                  </a:extLst>
                </a:hlinkClick>
              </a:rPr>
              <a:t>https://applications.deq.ok.gov/E2/Pages/Main/Login.aspx?ReturnUrl=%2fe2%2fdefault.aspx</a:t>
            </a:r>
            <a:r>
              <a:rPr lang="en-US" dirty="0">
                <a:solidFill>
                  <a:schemeClr val="accent1">
                    <a:lumMod val="75000"/>
                  </a:schemeClr>
                </a:solidFill>
              </a:rPr>
              <a:t>  </a:t>
            </a:r>
          </a:p>
          <a:p>
            <a:pPr lvl="1"/>
            <a:r>
              <a:rPr lang="en-US" dirty="0"/>
              <a:t>Assistance is also available by contacting DEQ at (405) 702-1000 or 1-800-869-1400 or </a:t>
            </a:r>
            <a:r>
              <a:rPr lang="en-US" dirty="0">
                <a:solidFill>
                  <a:schemeClr val="accent1">
                    <a:lumMod val="75000"/>
                  </a:schemeClr>
                </a:solidFill>
                <a:hlinkClick r:id="rId6">
                  <a:extLst>
                    <a:ext uri="{A12FA001-AC4F-418D-AE19-62706E023703}">
                      <ahyp:hlinkClr xmlns:ahyp="http://schemas.microsoft.com/office/drawing/2018/hyperlinkcolor" val="tx"/>
                    </a:ext>
                  </a:extLst>
                </a:hlinkClick>
              </a:rPr>
              <a:t>deqreporting@deq.ok.gov</a:t>
            </a:r>
            <a:r>
              <a:rPr lang="en-US" dirty="0">
                <a:solidFill>
                  <a:schemeClr val="accent1">
                    <a:lumMod val="75000"/>
                  </a:schemeClr>
                </a:solidFill>
              </a:rPr>
              <a:t> </a:t>
            </a:r>
            <a:r>
              <a:rPr lang="en-US" dirty="0"/>
              <a:t>. </a:t>
            </a:r>
          </a:p>
          <a:p>
            <a:r>
              <a:rPr lang="en-US" dirty="0"/>
              <a:t>E-DMR is required for all analytical monitoring being reported to the State, including stormwater and wastewater analytical monitoring.</a:t>
            </a:r>
          </a:p>
          <a:p>
            <a:endParaRPr lang="en-US" dirty="0">
              <a:hlinkClick r:id="" action="ppaction://noaction"/>
            </a:endParaRPr>
          </a:p>
          <a:p>
            <a:endParaRPr lang="en-US" dirty="0">
              <a:hlinkClick r:id="" action="ppaction://noaction"/>
            </a:endParaRPr>
          </a:p>
        </p:txBody>
      </p:sp>
      <p:pic>
        <p:nvPicPr>
          <p:cNvPr id="9" name="Picture 8">
            <a:extLst>
              <a:ext uri="{FF2B5EF4-FFF2-40B4-BE49-F238E27FC236}">
                <a16:creationId xmlns:a16="http://schemas.microsoft.com/office/drawing/2014/main" id="{DF59670C-7696-4093-96B1-95D88F4F859E}"/>
              </a:ext>
            </a:extLst>
          </p:cNvPr>
          <p:cNvPicPr>
            <a:picLocks noChangeAspect="1"/>
          </p:cNvPicPr>
          <p:nvPr/>
        </p:nvPicPr>
        <p:blipFill>
          <a:blip r:embed="rId7"/>
          <a:stretch>
            <a:fillRect/>
          </a:stretch>
        </p:blipFill>
        <p:spPr>
          <a:xfrm>
            <a:off x="7010400" y="79455"/>
            <a:ext cx="2075815" cy="1212690"/>
          </a:xfrm>
          <a:prstGeom prst="rect">
            <a:avLst/>
          </a:prstGeom>
        </p:spPr>
      </p:pic>
      <p:pic>
        <p:nvPicPr>
          <p:cNvPr id="4" name="Picture 3">
            <a:extLst>
              <a:ext uri="{FF2B5EF4-FFF2-40B4-BE49-F238E27FC236}">
                <a16:creationId xmlns:a16="http://schemas.microsoft.com/office/drawing/2014/main" id="{19C9A76F-58A6-4225-BCE5-125088D4096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322723" y="4490906"/>
            <a:ext cx="6498553" cy="2287640"/>
          </a:xfrm>
          <a:prstGeom prst="rect">
            <a:avLst/>
          </a:prstGeom>
        </p:spPr>
      </p:pic>
      <p:pic>
        <p:nvPicPr>
          <p:cNvPr id="10" name="Audio 9">
            <a:hlinkClick r:id="" action="ppaction://media"/>
            <a:extLst>
              <a:ext uri="{FF2B5EF4-FFF2-40B4-BE49-F238E27FC236}">
                <a16:creationId xmlns:a16="http://schemas.microsoft.com/office/drawing/2014/main" id="{034FF9B0-457C-4521-B85A-64E81EB9010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52723872"/>
      </p:ext>
    </p:extLst>
  </p:cSld>
  <p:clrMapOvr>
    <a:masterClrMapping/>
  </p:clrMapOvr>
  <mc:AlternateContent xmlns:mc="http://schemas.openxmlformats.org/markup-compatibility/2006" xmlns:p14="http://schemas.microsoft.com/office/powerpoint/2010/main">
    <mc:Choice Requires="p14">
      <p:transition spd="slow" p14:dur="2000" advTm="23020"/>
    </mc:Choice>
    <mc:Fallback xmlns="">
      <p:transition spd="slow" advTm="23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9C699-4C81-4587-9356-01611F8038E4}"/>
              </a:ext>
            </a:extLst>
          </p:cNvPr>
          <p:cNvSpPr>
            <a:spLocks noGrp="1"/>
          </p:cNvSpPr>
          <p:nvPr>
            <p:ph type="title"/>
          </p:nvPr>
        </p:nvSpPr>
        <p:spPr>
          <a:xfrm>
            <a:off x="684503" y="228600"/>
            <a:ext cx="7773338" cy="1114568"/>
          </a:xfrm>
        </p:spPr>
        <p:txBody>
          <a:bodyPr/>
          <a:lstStyle/>
          <a:p>
            <a:r>
              <a:rPr lang="en-US" dirty="0"/>
              <a:t>Online DMR Reporting</a:t>
            </a:r>
          </a:p>
        </p:txBody>
      </p:sp>
      <p:pic>
        <p:nvPicPr>
          <p:cNvPr id="5" name="Content Placeholder 4">
            <a:extLst>
              <a:ext uri="{FF2B5EF4-FFF2-40B4-BE49-F238E27FC236}">
                <a16:creationId xmlns:a16="http://schemas.microsoft.com/office/drawing/2014/main" id="{A4FF7338-D220-42F6-98CA-26B9FB45DE86}"/>
              </a:ext>
            </a:extLst>
          </p:cNvPr>
          <p:cNvPicPr>
            <a:picLocks noGrp="1" noChangeAspect="1"/>
          </p:cNvPicPr>
          <p:nvPr>
            <p:ph sz="quarter" idx="13"/>
          </p:nvPr>
        </p:nvPicPr>
        <p:blipFill>
          <a:blip r:embed="rId4"/>
          <a:stretch>
            <a:fillRect/>
          </a:stretch>
        </p:blipFill>
        <p:spPr>
          <a:xfrm>
            <a:off x="238635" y="1010172"/>
            <a:ext cx="8685144" cy="1450150"/>
          </a:xfrm>
          <a:prstGeom prst="rect">
            <a:avLst/>
          </a:prstGeom>
        </p:spPr>
      </p:pic>
      <p:pic>
        <p:nvPicPr>
          <p:cNvPr id="4" name="Picture 3">
            <a:extLst>
              <a:ext uri="{FF2B5EF4-FFF2-40B4-BE49-F238E27FC236}">
                <a16:creationId xmlns:a16="http://schemas.microsoft.com/office/drawing/2014/main" id="{CE086036-43AE-416C-B8B6-DEB3957C82BF}"/>
              </a:ext>
            </a:extLst>
          </p:cNvPr>
          <p:cNvPicPr>
            <a:picLocks noChangeAspect="1"/>
          </p:cNvPicPr>
          <p:nvPr/>
        </p:nvPicPr>
        <p:blipFill>
          <a:blip r:embed="rId5"/>
          <a:stretch>
            <a:fillRect/>
          </a:stretch>
        </p:blipFill>
        <p:spPr>
          <a:xfrm>
            <a:off x="7068185" y="0"/>
            <a:ext cx="2075815" cy="1212690"/>
          </a:xfrm>
          <a:prstGeom prst="rect">
            <a:avLst/>
          </a:prstGeom>
        </p:spPr>
      </p:pic>
      <p:sp>
        <p:nvSpPr>
          <p:cNvPr id="6" name="TextBox 5">
            <a:extLst>
              <a:ext uri="{FF2B5EF4-FFF2-40B4-BE49-F238E27FC236}">
                <a16:creationId xmlns:a16="http://schemas.microsoft.com/office/drawing/2014/main" id="{B8454E8A-D0BF-4AD9-B328-E74F5995ACAF}"/>
              </a:ext>
            </a:extLst>
          </p:cNvPr>
          <p:cNvSpPr txBox="1"/>
          <p:nvPr/>
        </p:nvSpPr>
        <p:spPr>
          <a:xfrm>
            <a:off x="76200" y="2404476"/>
            <a:ext cx="9010015" cy="4462760"/>
          </a:xfrm>
          <a:prstGeom prst="rect">
            <a:avLst/>
          </a:prstGeom>
          <a:noFill/>
        </p:spPr>
        <p:txBody>
          <a:bodyPr wrap="square" rtlCol="0">
            <a:spAutoFit/>
          </a:bodyPr>
          <a:lstStyle/>
          <a:p>
            <a:r>
              <a:rPr lang="en-US" sz="1600" dirty="0"/>
              <a:t>The Oklahoma Department of Environmental Management (OKDEQ) is providing a web-enabled electronic environmental (E2) reporting system for wastewater facilities to streamline the management of discharge monitoring reports (DMRs) required under the Oklahoma wastewater regulation program. </a:t>
            </a:r>
          </a:p>
          <a:p>
            <a:endParaRPr lang="en-US" dirty="0"/>
          </a:p>
          <a:p>
            <a:r>
              <a:rPr lang="en-US" sz="1400" dirty="0"/>
              <a:t>The E2 DMR systems provides wastewater facilities with an alternative way to submit DMR data and allow the OKDEQ to electronically validate the data, acknowledge receipt, and upload data to Oklahoma’s central wastewater database. </a:t>
            </a:r>
          </a:p>
          <a:p>
            <a:endParaRPr lang="en-US" dirty="0"/>
          </a:p>
          <a:p>
            <a:r>
              <a:rPr lang="en-US" sz="1400" dirty="0"/>
              <a:t>Implementing this new system will reach the goal of improving the management of data associated with the Department's wastewater monitoring program. The E2 system will: </a:t>
            </a:r>
          </a:p>
          <a:p>
            <a:pPr marL="742950" lvl="1" indent="-285750">
              <a:buFont typeface="Arial" panose="020B0604020202020204" pitchFamily="34" charset="0"/>
              <a:buChar char="•"/>
            </a:pPr>
            <a:r>
              <a:rPr lang="en-US" sz="1400" dirty="0"/>
              <a:t>Save wastewater treatment facilities compliance costs with a streamlined reporting method and readily available computer tools. </a:t>
            </a:r>
          </a:p>
          <a:p>
            <a:pPr marL="742950" lvl="1" indent="-285750">
              <a:buFont typeface="Arial" panose="020B0604020202020204" pitchFamily="34" charset="0"/>
              <a:buChar char="•"/>
            </a:pPr>
            <a:r>
              <a:rPr lang="en-US" sz="1400" dirty="0"/>
              <a:t>Save programmatic costs by reducing resources required for managing paper-based DMR reports. </a:t>
            </a:r>
          </a:p>
          <a:p>
            <a:pPr marL="742950" lvl="1" indent="-285750">
              <a:buFont typeface="Arial" panose="020B0604020202020204" pitchFamily="34" charset="0"/>
              <a:buChar char="•"/>
            </a:pPr>
            <a:r>
              <a:rPr lang="en-US" sz="1400" dirty="0"/>
              <a:t>Improve the accuracy of compliance data by eliminating potential errors that will be otherwise introduced through manual data entry. </a:t>
            </a:r>
          </a:p>
          <a:p>
            <a:pPr marL="742950" lvl="1" indent="-285750">
              <a:buFont typeface="Arial" panose="020B0604020202020204" pitchFamily="34" charset="0"/>
              <a:buChar char="•"/>
            </a:pPr>
            <a:r>
              <a:rPr lang="en-US" sz="1400" dirty="0"/>
              <a:t>Improve the state wastewater discharge treatment programs' overall effectiveness while offering alternatives for less process to the regulated community. </a:t>
            </a:r>
          </a:p>
          <a:p>
            <a:r>
              <a:rPr lang="en-US" sz="1400" u="sng" dirty="0"/>
              <a:t>To participate, please download a copy of the Facility Participation Package, or email </a:t>
            </a:r>
            <a:r>
              <a:rPr lang="en-US" sz="1400" u="sng" dirty="0">
                <a:solidFill>
                  <a:schemeClr val="accent1">
                    <a:lumMod val="75000"/>
                  </a:schemeClr>
                </a:solidFill>
                <a:hlinkClick r:id="rId6">
                  <a:extLst>
                    <a:ext uri="{A12FA001-AC4F-418D-AE19-62706E023703}">
                      <ahyp:hlinkClr xmlns:ahyp="http://schemas.microsoft.com/office/drawing/2018/hyperlinkcolor" val="tx"/>
                    </a:ext>
                  </a:extLst>
                </a:hlinkClick>
              </a:rPr>
              <a:t>deqreporting@deq.ok.gov</a:t>
            </a:r>
            <a:r>
              <a:rPr lang="en-US" sz="1400" u="sng" dirty="0">
                <a:solidFill>
                  <a:schemeClr val="accent1">
                    <a:lumMod val="75000"/>
                  </a:schemeClr>
                </a:solidFill>
              </a:rPr>
              <a:t> </a:t>
            </a:r>
            <a:r>
              <a:rPr lang="en-US" sz="1400" u="sng" dirty="0"/>
              <a:t>with any additional questions.</a:t>
            </a:r>
          </a:p>
          <a:p>
            <a:endParaRPr lang="en-US" dirty="0"/>
          </a:p>
        </p:txBody>
      </p:sp>
      <p:pic>
        <p:nvPicPr>
          <p:cNvPr id="3" name="Audio 2">
            <a:hlinkClick r:id="" action="ppaction://media"/>
            <a:extLst>
              <a:ext uri="{FF2B5EF4-FFF2-40B4-BE49-F238E27FC236}">
                <a16:creationId xmlns:a16="http://schemas.microsoft.com/office/drawing/2014/main" id="{E5F89660-6B57-4863-8C37-6BDF696104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7514867"/>
      </p:ext>
    </p:extLst>
  </p:cSld>
  <p:clrMapOvr>
    <a:masterClrMapping/>
  </p:clrMapOvr>
  <mc:AlternateContent xmlns:mc="http://schemas.openxmlformats.org/markup-compatibility/2006" xmlns:p14="http://schemas.microsoft.com/office/powerpoint/2010/main">
    <mc:Choice Requires="p14">
      <p:transition spd="slow" p14:dur="2000" advTm="17706"/>
    </mc:Choice>
    <mc:Fallback xmlns="">
      <p:transition spd="slow" advTm="17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2DB2C-5FDB-42FF-8237-42056558DD65}"/>
              </a:ext>
            </a:extLst>
          </p:cNvPr>
          <p:cNvSpPr>
            <a:spLocks noGrp="1"/>
          </p:cNvSpPr>
          <p:nvPr>
            <p:ph type="title"/>
          </p:nvPr>
        </p:nvSpPr>
        <p:spPr/>
        <p:txBody>
          <a:bodyPr/>
          <a:lstStyle/>
          <a:p>
            <a:r>
              <a:rPr lang="en-US" dirty="0"/>
              <a:t>The Basics</a:t>
            </a:r>
          </a:p>
        </p:txBody>
      </p:sp>
      <p:sp>
        <p:nvSpPr>
          <p:cNvPr id="3" name="Text Placeholder 2">
            <a:extLst>
              <a:ext uri="{FF2B5EF4-FFF2-40B4-BE49-F238E27FC236}">
                <a16:creationId xmlns:a16="http://schemas.microsoft.com/office/drawing/2014/main" id="{60BB3780-6A19-4970-A143-61622C83B40C}"/>
              </a:ext>
            </a:extLst>
          </p:cNvPr>
          <p:cNvSpPr>
            <a:spLocks noGrp="1"/>
          </p:cNvSpPr>
          <p:nvPr>
            <p:ph type="body" idx="1"/>
          </p:nvPr>
        </p:nvSpPr>
        <p:spPr/>
        <p:txBody>
          <a:bodyPr>
            <a:normAutofit/>
          </a:bodyPr>
          <a:lstStyle/>
          <a:p>
            <a:r>
              <a:rPr lang="en-US" dirty="0">
                <a:solidFill>
                  <a:schemeClr val="tx1"/>
                </a:solidFill>
              </a:rPr>
              <a:t>Why the sampling is performed; Outfall Locations &amp; NOI; Qualifying runoff Events; Ice &amp; Snow Melt; Equipment needed; sampling procedures; representative outfalls</a:t>
            </a:r>
          </a:p>
        </p:txBody>
      </p:sp>
      <p:pic>
        <p:nvPicPr>
          <p:cNvPr id="5" name="Picture 4">
            <a:extLst>
              <a:ext uri="{FF2B5EF4-FFF2-40B4-BE49-F238E27FC236}">
                <a16:creationId xmlns:a16="http://schemas.microsoft.com/office/drawing/2014/main" id="{95DEDFD5-479A-4F7E-B6FF-B02BD8889E57}"/>
              </a:ext>
            </a:extLst>
          </p:cNvPr>
          <p:cNvPicPr>
            <a:picLocks noChangeAspect="1"/>
          </p:cNvPicPr>
          <p:nvPr/>
        </p:nvPicPr>
        <p:blipFill>
          <a:blip r:embed="rId4"/>
          <a:stretch>
            <a:fillRect/>
          </a:stretch>
        </p:blipFill>
        <p:spPr>
          <a:xfrm>
            <a:off x="2133600" y="1252617"/>
            <a:ext cx="2075815" cy="1212690"/>
          </a:xfrm>
          <a:prstGeom prst="rect">
            <a:avLst/>
          </a:prstGeom>
        </p:spPr>
      </p:pic>
      <p:pic>
        <p:nvPicPr>
          <p:cNvPr id="6" name="Picture 5">
            <a:extLst>
              <a:ext uri="{FF2B5EF4-FFF2-40B4-BE49-F238E27FC236}">
                <a16:creationId xmlns:a16="http://schemas.microsoft.com/office/drawing/2014/main" id="{12FD9E2F-D342-401B-AF69-EB64399496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95358" y="1345327"/>
            <a:ext cx="956327" cy="1027271"/>
          </a:xfrm>
          <a:prstGeom prst="rect">
            <a:avLst/>
          </a:prstGeom>
        </p:spPr>
      </p:pic>
      <p:pic>
        <p:nvPicPr>
          <p:cNvPr id="4" name="Audio 3">
            <a:hlinkClick r:id="" action="ppaction://media"/>
            <a:extLst>
              <a:ext uri="{FF2B5EF4-FFF2-40B4-BE49-F238E27FC236}">
                <a16:creationId xmlns:a16="http://schemas.microsoft.com/office/drawing/2014/main" id="{7BBB43D0-D3CF-44EA-A99C-5412A34C6C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06642695"/>
      </p:ext>
    </p:extLst>
  </p:cSld>
  <p:clrMapOvr>
    <a:masterClrMapping/>
  </p:clrMapOvr>
  <mc:AlternateContent xmlns:mc="http://schemas.openxmlformats.org/markup-compatibility/2006" xmlns:p14="http://schemas.microsoft.com/office/powerpoint/2010/main">
    <mc:Choice Requires="p14">
      <p:transition spd="slow" p14:dur="2000" advTm="9417"/>
    </mc:Choice>
    <mc:Fallback xmlns="">
      <p:transition spd="slow" advTm="9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D87BF8-E240-44B5-AA83-11645B25A50E}"/>
              </a:ext>
            </a:extLst>
          </p:cNvPr>
          <p:cNvPicPr>
            <a:picLocks noChangeAspect="1"/>
          </p:cNvPicPr>
          <p:nvPr/>
        </p:nvPicPr>
        <p:blipFill>
          <a:blip r:embed="rId4"/>
          <a:stretch>
            <a:fillRect/>
          </a:stretch>
        </p:blipFill>
        <p:spPr>
          <a:xfrm>
            <a:off x="0" y="0"/>
            <a:ext cx="9143999" cy="6858000"/>
          </a:xfrm>
          <a:prstGeom prst="rect">
            <a:avLst/>
          </a:prstGeom>
        </p:spPr>
      </p:pic>
      <p:sp>
        <p:nvSpPr>
          <p:cNvPr id="5" name="Oval 4">
            <a:extLst>
              <a:ext uri="{FF2B5EF4-FFF2-40B4-BE49-F238E27FC236}">
                <a16:creationId xmlns:a16="http://schemas.microsoft.com/office/drawing/2014/main" id="{D8C6E4EF-925B-45A1-AFDF-EFF15FA8F4D0}"/>
              </a:ext>
            </a:extLst>
          </p:cNvPr>
          <p:cNvSpPr/>
          <p:nvPr/>
        </p:nvSpPr>
        <p:spPr>
          <a:xfrm>
            <a:off x="6172200" y="609600"/>
            <a:ext cx="2590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6ED69895-33E2-4B8E-95DC-9FE173E84B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0840636"/>
      </p:ext>
    </p:extLst>
  </p:cSld>
  <p:clrMapOvr>
    <a:masterClrMapping/>
  </p:clrMapOvr>
  <mc:AlternateContent xmlns:mc="http://schemas.openxmlformats.org/markup-compatibility/2006" xmlns:p14="http://schemas.microsoft.com/office/powerpoint/2010/main">
    <mc:Choice Requires="p14">
      <p:transition spd="slow" p14:dur="2000" advTm="27050"/>
    </mc:Choice>
    <mc:Fallback xmlns="">
      <p:transition spd="slow" advTm="27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CB1252-F8E2-46CD-A483-91A88B08582D}"/>
              </a:ext>
            </a:extLst>
          </p:cNvPr>
          <p:cNvPicPr>
            <a:picLocks noChangeAspect="1"/>
          </p:cNvPicPr>
          <p:nvPr/>
        </p:nvPicPr>
        <p:blipFill>
          <a:blip r:embed="rId4"/>
          <a:stretch>
            <a:fillRect/>
          </a:stretch>
        </p:blipFill>
        <p:spPr>
          <a:xfrm>
            <a:off x="0" y="1146798"/>
            <a:ext cx="9144000" cy="5711202"/>
          </a:xfrm>
          <a:prstGeom prst="rect">
            <a:avLst/>
          </a:prstGeom>
        </p:spPr>
      </p:pic>
      <p:sp>
        <p:nvSpPr>
          <p:cNvPr id="3" name="Title 2">
            <a:extLst>
              <a:ext uri="{FF2B5EF4-FFF2-40B4-BE49-F238E27FC236}">
                <a16:creationId xmlns:a16="http://schemas.microsoft.com/office/drawing/2014/main" id="{39855A33-3406-4F88-ACF8-5F11B283CFE9}"/>
              </a:ext>
            </a:extLst>
          </p:cNvPr>
          <p:cNvSpPr>
            <a:spLocks noGrp="1"/>
          </p:cNvSpPr>
          <p:nvPr>
            <p:ph type="title"/>
          </p:nvPr>
        </p:nvSpPr>
        <p:spPr>
          <a:xfrm>
            <a:off x="685332" y="1"/>
            <a:ext cx="7773338" cy="1146798"/>
          </a:xfrm>
        </p:spPr>
        <p:txBody>
          <a:bodyPr/>
          <a:lstStyle/>
          <a:p>
            <a:r>
              <a:rPr lang="en-US" dirty="0"/>
              <a:t>Example DMR</a:t>
            </a:r>
          </a:p>
        </p:txBody>
      </p:sp>
      <p:pic>
        <p:nvPicPr>
          <p:cNvPr id="4" name="Audio 3">
            <a:hlinkClick r:id="" action="ppaction://media"/>
            <a:extLst>
              <a:ext uri="{FF2B5EF4-FFF2-40B4-BE49-F238E27FC236}">
                <a16:creationId xmlns:a16="http://schemas.microsoft.com/office/drawing/2014/main" id="{8B158ADD-48BC-4A2F-BC49-4CD4B636A2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86941205"/>
      </p:ext>
    </p:extLst>
  </p:cSld>
  <p:clrMapOvr>
    <a:masterClrMapping/>
  </p:clrMapOvr>
  <mc:AlternateContent xmlns:mc="http://schemas.openxmlformats.org/markup-compatibility/2006" xmlns:p14="http://schemas.microsoft.com/office/powerpoint/2010/main">
    <mc:Choice Requires="p14">
      <p:transition spd="slow" p14:dur="2000" advTm="18928"/>
    </mc:Choice>
    <mc:Fallback xmlns="">
      <p:transition spd="slow" advTm="18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48471C-2454-461E-A999-47F6630727DA}"/>
              </a:ext>
            </a:extLst>
          </p:cNvPr>
          <p:cNvPicPr>
            <a:picLocks noChangeAspect="1"/>
          </p:cNvPicPr>
          <p:nvPr/>
        </p:nvPicPr>
        <p:blipFill>
          <a:blip r:embed="rId4"/>
          <a:stretch>
            <a:fillRect/>
          </a:stretch>
        </p:blipFill>
        <p:spPr>
          <a:xfrm>
            <a:off x="0" y="2230511"/>
            <a:ext cx="9144000" cy="2396977"/>
          </a:xfrm>
          <a:prstGeom prst="rect">
            <a:avLst/>
          </a:prstGeom>
        </p:spPr>
      </p:pic>
      <p:sp>
        <p:nvSpPr>
          <p:cNvPr id="3" name="Title 2">
            <a:extLst>
              <a:ext uri="{FF2B5EF4-FFF2-40B4-BE49-F238E27FC236}">
                <a16:creationId xmlns:a16="http://schemas.microsoft.com/office/drawing/2014/main" id="{6591C3D8-5D60-4FED-B4E6-CB1B7FB272E9}"/>
              </a:ext>
            </a:extLst>
          </p:cNvPr>
          <p:cNvSpPr>
            <a:spLocks noGrp="1"/>
          </p:cNvSpPr>
          <p:nvPr>
            <p:ph type="title"/>
          </p:nvPr>
        </p:nvSpPr>
        <p:spPr/>
        <p:txBody>
          <a:bodyPr/>
          <a:lstStyle/>
          <a:p>
            <a:r>
              <a:rPr lang="en-US" dirty="0"/>
              <a:t>Example lab results – raw data</a:t>
            </a:r>
          </a:p>
        </p:txBody>
      </p:sp>
      <p:sp>
        <p:nvSpPr>
          <p:cNvPr id="4" name="TextBox 3">
            <a:extLst>
              <a:ext uri="{FF2B5EF4-FFF2-40B4-BE49-F238E27FC236}">
                <a16:creationId xmlns:a16="http://schemas.microsoft.com/office/drawing/2014/main" id="{4B075F7E-8A0B-4CF0-A9DA-7F6C9CF57937}"/>
              </a:ext>
            </a:extLst>
          </p:cNvPr>
          <p:cNvSpPr txBox="1"/>
          <p:nvPr/>
        </p:nvSpPr>
        <p:spPr>
          <a:xfrm>
            <a:off x="685332" y="5562600"/>
            <a:ext cx="4032386" cy="646331"/>
          </a:xfrm>
          <a:prstGeom prst="rect">
            <a:avLst/>
          </a:prstGeom>
          <a:noFill/>
        </p:spPr>
        <p:txBody>
          <a:bodyPr wrap="none" rtlCol="0">
            <a:spAutoFit/>
          </a:bodyPr>
          <a:lstStyle/>
          <a:p>
            <a:r>
              <a:rPr lang="en-US" dirty="0"/>
              <a:t>BPQL = Below Practical Quantitation Limit</a:t>
            </a:r>
          </a:p>
          <a:p>
            <a:r>
              <a:rPr lang="en-US" dirty="0"/>
              <a:t>PQL = Practical Quantitation Limit</a:t>
            </a:r>
          </a:p>
        </p:txBody>
      </p:sp>
      <p:pic>
        <p:nvPicPr>
          <p:cNvPr id="9" name="Audio 8">
            <a:hlinkClick r:id="" action="ppaction://media"/>
            <a:extLst>
              <a:ext uri="{FF2B5EF4-FFF2-40B4-BE49-F238E27FC236}">
                <a16:creationId xmlns:a16="http://schemas.microsoft.com/office/drawing/2014/main" id="{56D331FE-7F02-4E19-B735-91452DB2D9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2129779"/>
      </p:ext>
    </p:extLst>
  </p:cSld>
  <p:clrMapOvr>
    <a:masterClrMapping/>
  </p:clrMapOvr>
  <mc:AlternateContent xmlns:mc="http://schemas.openxmlformats.org/markup-compatibility/2006" xmlns:p14="http://schemas.microsoft.com/office/powerpoint/2010/main">
    <mc:Choice Requires="p14">
      <p:transition spd="slow" p14:dur="2000" advTm="25338"/>
    </mc:Choice>
    <mc:Fallback xmlns="">
      <p:transition spd="slow" advTm="25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C120-6677-4D91-BAF7-AD19755E7D2B}"/>
              </a:ext>
            </a:extLst>
          </p:cNvPr>
          <p:cNvSpPr>
            <a:spLocks noGrp="1"/>
          </p:cNvSpPr>
          <p:nvPr>
            <p:ph type="title"/>
          </p:nvPr>
        </p:nvSpPr>
        <p:spPr/>
        <p:txBody>
          <a:bodyPr/>
          <a:lstStyle/>
          <a:p>
            <a:r>
              <a:rPr lang="en-US" dirty="0" err="1"/>
              <a:t>ExCeedance</a:t>
            </a:r>
            <a:endParaRPr lang="en-US" dirty="0"/>
          </a:p>
        </p:txBody>
      </p:sp>
      <p:sp>
        <p:nvSpPr>
          <p:cNvPr id="3" name="Text Placeholder 2">
            <a:extLst>
              <a:ext uri="{FF2B5EF4-FFF2-40B4-BE49-F238E27FC236}">
                <a16:creationId xmlns:a16="http://schemas.microsoft.com/office/drawing/2014/main" id="{97B0C367-BF03-4DA2-9D31-D540D93DEB02}"/>
              </a:ext>
            </a:extLst>
          </p:cNvPr>
          <p:cNvSpPr>
            <a:spLocks noGrp="1"/>
          </p:cNvSpPr>
          <p:nvPr>
            <p:ph type="body" idx="1"/>
          </p:nvPr>
        </p:nvSpPr>
        <p:spPr/>
        <p:txBody>
          <a:bodyPr/>
          <a:lstStyle/>
          <a:p>
            <a:pPr marL="800100" lvl="1" indent="-342900">
              <a:buFont typeface="Arial" panose="020B0604020202020204" pitchFamily="34" charset="0"/>
              <a:buChar char="•"/>
            </a:pPr>
            <a:r>
              <a:rPr lang="en-US" dirty="0">
                <a:solidFill>
                  <a:schemeClr val="tx1"/>
                </a:solidFill>
              </a:rPr>
              <a:t>What to do if your analytical results are outside the stated limits</a:t>
            </a:r>
          </a:p>
          <a:p>
            <a:endParaRPr lang="en-US" dirty="0"/>
          </a:p>
        </p:txBody>
      </p:sp>
      <p:pic>
        <p:nvPicPr>
          <p:cNvPr id="4" name="Picture 3">
            <a:extLst>
              <a:ext uri="{FF2B5EF4-FFF2-40B4-BE49-F238E27FC236}">
                <a16:creationId xmlns:a16="http://schemas.microsoft.com/office/drawing/2014/main" id="{D1930858-D870-4315-B14B-9EBB65A531F4}"/>
              </a:ext>
            </a:extLst>
          </p:cNvPr>
          <p:cNvPicPr>
            <a:picLocks noChangeAspect="1"/>
          </p:cNvPicPr>
          <p:nvPr/>
        </p:nvPicPr>
        <p:blipFill>
          <a:blip r:embed="rId4"/>
          <a:stretch>
            <a:fillRect/>
          </a:stretch>
        </p:blipFill>
        <p:spPr>
          <a:xfrm>
            <a:off x="3101023" y="511705"/>
            <a:ext cx="2932430" cy="1713124"/>
          </a:xfrm>
          <a:prstGeom prst="rect">
            <a:avLst/>
          </a:prstGeom>
        </p:spPr>
      </p:pic>
      <p:pic>
        <p:nvPicPr>
          <p:cNvPr id="5" name="Audio 4">
            <a:hlinkClick r:id="" action="ppaction://media"/>
            <a:extLst>
              <a:ext uri="{FF2B5EF4-FFF2-40B4-BE49-F238E27FC236}">
                <a16:creationId xmlns:a16="http://schemas.microsoft.com/office/drawing/2014/main" id="{34929812-EB2D-4A13-8AFB-BA1A748CA1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2308581"/>
      </p:ext>
    </p:extLst>
  </p:cSld>
  <p:clrMapOvr>
    <a:masterClrMapping/>
  </p:clrMapOvr>
  <mc:AlternateContent xmlns:mc="http://schemas.openxmlformats.org/markup-compatibility/2006" xmlns:p14="http://schemas.microsoft.com/office/powerpoint/2010/main">
    <mc:Choice Requires="p14">
      <p:transition spd="slow" p14:dur="2000" advTm="5939"/>
    </mc:Choice>
    <mc:Fallback xmlns="">
      <p:transition spd="slow" advTm="5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65679-45C0-4365-BCBE-DA3DC20F9F47}"/>
              </a:ext>
            </a:extLst>
          </p:cNvPr>
          <p:cNvSpPr>
            <a:spLocks noGrp="1"/>
          </p:cNvSpPr>
          <p:nvPr>
            <p:ph type="title"/>
          </p:nvPr>
        </p:nvSpPr>
        <p:spPr/>
        <p:txBody>
          <a:bodyPr/>
          <a:lstStyle/>
          <a:p>
            <a:r>
              <a:rPr lang="en-US" dirty="0"/>
              <a:t>Exceedance – what to do</a:t>
            </a:r>
          </a:p>
        </p:txBody>
      </p:sp>
      <p:sp>
        <p:nvSpPr>
          <p:cNvPr id="3" name="Content Placeholder 2">
            <a:extLst>
              <a:ext uri="{FF2B5EF4-FFF2-40B4-BE49-F238E27FC236}">
                <a16:creationId xmlns:a16="http://schemas.microsoft.com/office/drawing/2014/main" id="{13962EE9-45BE-477F-8F09-DA35F0937E82}"/>
              </a:ext>
            </a:extLst>
          </p:cNvPr>
          <p:cNvSpPr>
            <a:spLocks noGrp="1"/>
          </p:cNvSpPr>
          <p:nvPr>
            <p:ph sz="quarter" idx="13"/>
          </p:nvPr>
        </p:nvSpPr>
        <p:spPr/>
        <p:txBody>
          <a:bodyPr>
            <a:normAutofit fontScale="85000" lnSpcReduction="10000"/>
          </a:bodyPr>
          <a:lstStyle/>
          <a:p>
            <a:r>
              <a:rPr lang="en-US" dirty="0"/>
              <a:t>You must conduct follow-up monitoring within 30 calendar days, or during the next qualifying runoff event, of implementing corrective actions taken in response to an exceedance of a numeric effluent limit.</a:t>
            </a:r>
          </a:p>
          <a:p>
            <a:r>
              <a:rPr lang="en-US" dirty="0"/>
              <a:t>Follow-up monitoring must be performed for any and all pollutant(s) that exceed the effluent limits listed in the OKR05.</a:t>
            </a:r>
          </a:p>
          <a:p>
            <a:r>
              <a:rPr lang="en-US" dirty="0"/>
              <a:t>You must continue to monitor, at least quarterly, until your discharge is in compliance with the effluent limit or until the ODEQ waives the requirement for additional monitoring.</a:t>
            </a:r>
          </a:p>
          <a:p>
            <a:r>
              <a:rPr lang="en-US" dirty="0"/>
              <a:t>You must include the results of follow-up monitoring in your report. </a:t>
            </a:r>
          </a:p>
          <a:p>
            <a:endParaRPr lang="en-US" dirty="0"/>
          </a:p>
        </p:txBody>
      </p:sp>
      <p:pic>
        <p:nvPicPr>
          <p:cNvPr id="8" name="Audio 7">
            <a:hlinkClick r:id="" action="ppaction://media"/>
            <a:extLst>
              <a:ext uri="{FF2B5EF4-FFF2-40B4-BE49-F238E27FC236}">
                <a16:creationId xmlns:a16="http://schemas.microsoft.com/office/drawing/2014/main" id="{51A78A47-6FB3-4881-8EFF-9B050E6173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78324351"/>
      </p:ext>
    </p:extLst>
  </p:cSld>
  <p:clrMapOvr>
    <a:masterClrMapping/>
  </p:clrMapOvr>
  <mc:AlternateContent xmlns:mc="http://schemas.openxmlformats.org/markup-compatibility/2006" xmlns:p14="http://schemas.microsoft.com/office/powerpoint/2010/main">
    <mc:Choice Requires="p14">
      <p:transition spd="slow" p14:dur="2000" advTm="80616"/>
    </mc:Choice>
    <mc:Fallback xmlns="">
      <p:transition spd="slow" advTm="80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6CE2-E897-4C7C-B547-12BB8731FDFA}"/>
              </a:ext>
            </a:extLst>
          </p:cNvPr>
          <p:cNvSpPr>
            <a:spLocks noGrp="1"/>
          </p:cNvSpPr>
          <p:nvPr>
            <p:ph type="title"/>
          </p:nvPr>
        </p:nvSpPr>
        <p:spPr/>
        <p:txBody>
          <a:bodyPr/>
          <a:lstStyle/>
          <a:p>
            <a:r>
              <a:rPr lang="en-US" dirty="0"/>
              <a:t>2017 OKR05 – Effluent Limitations monitoring, Exceedance</a:t>
            </a:r>
          </a:p>
        </p:txBody>
      </p:sp>
      <p:pic>
        <p:nvPicPr>
          <p:cNvPr id="4" name="Content Placeholder 3">
            <a:extLst>
              <a:ext uri="{FF2B5EF4-FFF2-40B4-BE49-F238E27FC236}">
                <a16:creationId xmlns:a16="http://schemas.microsoft.com/office/drawing/2014/main" id="{1B254796-E228-40C0-ACB1-70ACAD21EC13}"/>
              </a:ext>
            </a:extLst>
          </p:cNvPr>
          <p:cNvPicPr>
            <a:picLocks noGrp="1" noChangeAspect="1"/>
          </p:cNvPicPr>
          <p:nvPr>
            <p:ph sz="quarter" idx="13"/>
          </p:nvPr>
        </p:nvPicPr>
        <p:blipFill rotWithShape="1">
          <a:blip r:embed="rId4"/>
          <a:srcRect t="28843"/>
          <a:stretch/>
        </p:blipFill>
        <p:spPr>
          <a:xfrm>
            <a:off x="685332" y="2209800"/>
            <a:ext cx="7772400" cy="1879948"/>
          </a:xfrm>
          <a:prstGeom prst="rect">
            <a:avLst/>
          </a:prstGeom>
        </p:spPr>
      </p:pic>
      <p:sp>
        <p:nvSpPr>
          <p:cNvPr id="5" name="TextBox 4">
            <a:extLst>
              <a:ext uri="{FF2B5EF4-FFF2-40B4-BE49-F238E27FC236}">
                <a16:creationId xmlns:a16="http://schemas.microsoft.com/office/drawing/2014/main" id="{638197F6-885B-464A-A3BD-24A250CB2A8C}"/>
              </a:ext>
            </a:extLst>
          </p:cNvPr>
          <p:cNvSpPr txBox="1"/>
          <p:nvPr/>
        </p:nvSpPr>
        <p:spPr>
          <a:xfrm>
            <a:off x="762000" y="4495800"/>
            <a:ext cx="7326749" cy="369332"/>
          </a:xfrm>
          <a:prstGeom prst="rect">
            <a:avLst/>
          </a:prstGeom>
          <a:noFill/>
        </p:spPr>
        <p:txBody>
          <a:bodyPr wrap="none" rtlCol="0">
            <a:spAutoFit/>
          </a:bodyPr>
          <a:lstStyle/>
          <a:p>
            <a:r>
              <a:rPr lang="en-US" dirty="0"/>
              <a:t>Note: An exceedance is a condition which triggers Corrective Action Reporting.</a:t>
            </a:r>
          </a:p>
        </p:txBody>
      </p:sp>
      <p:sp>
        <p:nvSpPr>
          <p:cNvPr id="6" name="TextBox 5">
            <a:extLst>
              <a:ext uri="{FF2B5EF4-FFF2-40B4-BE49-F238E27FC236}">
                <a16:creationId xmlns:a16="http://schemas.microsoft.com/office/drawing/2014/main" id="{B2FCEFC7-91F5-4D14-B6E0-BFCC169C201D}"/>
              </a:ext>
            </a:extLst>
          </p:cNvPr>
          <p:cNvSpPr txBox="1"/>
          <p:nvPr/>
        </p:nvSpPr>
        <p:spPr>
          <a:xfrm>
            <a:off x="381000" y="5257800"/>
            <a:ext cx="5943600" cy="646331"/>
          </a:xfrm>
          <a:prstGeom prst="rect">
            <a:avLst/>
          </a:prstGeom>
          <a:noFill/>
        </p:spPr>
        <p:txBody>
          <a:bodyPr wrap="square" rtlCol="0">
            <a:spAutoFit/>
          </a:bodyPr>
          <a:lstStyle/>
          <a:p>
            <a:r>
              <a:rPr lang="en-US" dirty="0">
                <a:solidFill>
                  <a:schemeClr val="accent1">
                    <a:lumMod val="75000"/>
                  </a:schemeClr>
                </a:solidFill>
                <a:hlinkClick r:id="rId5">
                  <a:extLst>
                    <a:ext uri="{A12FA001-AC4F-418D-AE19-62706E023703}">
                      <ahyp:hlinkClr xmlns:ahyp="http://schemas.microsoft.com/office/drawing/2018/hyperlinkcolor" val="tx"/>
                    </a:ext>
                  </a:extLst>
                </a:hlinkClick>
              </a:rPr>
              <a:t>www.deq.ok.gov/water-quality-division/wastewater-stormwater/stormwater-permitting/okr05-industrial-stormwater</a:t>
            </a:r>
            <a:r>
              <a:rPr lang="en-US" dirty="0">
                <a:solidFill>
                  <a:schemeClr val="accent1">
                    <a:lumMod val="75000"/>
                  </a:schemeClr>
                </a:solidFill>
              </a:rPr>
              <a:t> </a:t>
            </a:r>
          </a:p>
        </p:txBody>
      </p:sp>
      <p:pic>
        <p:nvPicPr>
          <p:cNvPr id="3" name="Audio 2">
            <a:hlinkClick r:id="" action="ppaction://media"/>
            <a:extLst>
              <a:ext uri="{FF2B5EF4-FFF2-40B4-BE49-F238E27FC236}">
                <a16:creationId xmlns:a16="http://schemas.microsoft.com/office/drawing/2014/main" id="{3F261F80-A222-4021-B9DF-4EDB0660E0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0171459"/>
      </p:ext>
    </p:extLst>
  </p:cSld>
  <p:clrMapOvr>
    <a:masterClrMapping/>
  </p:clrMapOvr>
  <mc:AlternateContent xmlns:mc="http://schemas.openxmlformats.org/markup-compatibility/2006" xmlns:p14="http://schemas.microsoft.com/office/powerpoint/2010/main">
    <mc:Choice Requires="p14">
      <p:transition spd="slow" p14:dur="2000" advTm="9652"/>
    </mc:Choice>
    <mc:Fallback xmlns="">
      <p:transition spd="slow" advTm="9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4" descr="http://www.associationnews.com/anews/wp-content/uploads/2012/10/OklahomaCity_Skyline_River-Photo-Credit-Oklahoma-City-Convention-Visitors-Bureau.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380753" y="1187006"/>
            <a:ext cx="8247705" cy="1343025"/>
          </a:xfrm>
          <a:prstGeom prst="rect">
            <a:avLst/>
          </a:prstGeom>
        </p:spPr>
        <p:txBody>
          <a:bodyPr vert="horz" anchor="ctr">
            <a:normAutofit fontScale="92500" lnSpcReduction="100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r"/>
            <a:r>
              <a:rPr lang="en-US" sz="3300" dirty="0">
                <a:solidFill>
                  <a:schemeClr val="accent1">
                    <a:lumMod val="20000"/>
                    <a:lumOff val="80000"/>
                  </a:schemeClr>
                </a:solidFill>
              </a:rPr>
              <a:t>For more information:</a:t>
            </a:r>
            <a:br>
              <a:rPr lang="en-US" sz="3300" dirty="0">
                <a:solidFill>
                  <a:schemeClr val="accent1">
                    <a:lumMod val="20000"/>
                    <a:lumOff val="80000"/>
                  </a:schemeClr>
                </a:solidFill>
              </a:rPr>
            </a:br>
            <a:r>
              <a:rPr lang="en-US" sz="2700" dirty="0">
                <a:solidFill>
                  <a:schemeClr val="accent1">
                    <a:lumMod val="20000"/>
                    <a:lumOff val="80000"/>
                  </a:schemeClr>
                </a:solidFill>
                <a:hlinkClick r:id="rId6">
                  <a:extLst>
                    <a:ext uri="{A12FA001-AC4F-418D-AE19-62706E023703}">
                      <ahyp:hlinkClr xmlns:ahyp="http://schemas.microsoft.com/office/drawing/2018/hyperlinkcolor" val="tx"/>
                    </a:ext>
                  </a:extLst>
                </a:hlinkClick>
              </a:rPr>
              <a:t>www.okc.gov/SWQ</a:t>
            </a:r>
            <a:r>
              <a:rPr lang="en-US" sz="2700" dirty="0">
                <a:solidFill>
                  <a:schemeClr val="accent1">
                    <a:lumMod val="20000"/>
                    <a:lumOff val="80000"/>
                  </a:schemeClr>
                </a:solidFill>
              </a:rPr>
              <a:t> </a:t>
            </a:r>
          </a:p>
          <a:p>
            <a:pPr algn="r"/>
            <a:r>
              <a:rPr lang="en-US" sz="1950" dirty="0">
                <a:solidFill>
                  <a:schemeClr val="accent1">
                    <a:lumMod val="20000"/>
                    <a:lumOff val="80000"/>
                  </a:schemeClr>
                </a:solidFill>
                <a:hlinkClick r:id="rId7">
                  <a:extLst>
                    <a:ext uri="{A12FA001-AC4F-418D-AE19-62706E023703}">
                      <ahyp:hlinkClr xmlns:ahyp="http://schemas.microsoft.com/office/drawing/2018/hyperlinkcolor" val="tx"/>
                    </a:ext>
                  </a:extLst>
                </a:hlinkClick>
              </a:rPr>
              <a:t>www.deq.ok.gov</a:t>
            </a:r>
            <a:r>
              <a:rPr lang="en-US" sz="1950" dirty="0">
                <a:solidFill>
                  <a:schemeClr val="accent1">
                    <a:lumMod val="20000"/>
                    <a:lumOff val="80000"/>
                  </a:schemeClr>
                </a:solidFill>
              </a:rPr>
              <a:t> </a:t>
            </a:r>
          </a:p>
          <a:p>
            <a:pPr algn="r"/>
            <a:r>
              <a:rPr lang="en-US" sz="1650" dirty="0">
                <a:solidFill>
                  <a:schemeClr val="accent1">
                    <a:lumMod val="20000"/>
                    <a:lumOff val="80000"/>
                  </a:schemeClr>
                </a:solidFill>
                <a:hlinkClick r:id="rId8">
                  <a:extLst>
                    <a:ext uri="{A12FA001-AC4F-418D-AE19-62706E023703}">
                      <ahyp:hlinkClr xmlns:ahyp="http://schemas.microsoft.com/office/drawing/2018/hyperlinkcolor" val="tx"/>
                    </a:ext>
                  </a:extLst>
                </a:hlinkClick>
              </a:rPr>
              <a:t>www.epa.gov</a:t>
            </a:r>
            <a:r>
              <a:rPr lang="en-US" sz="1650" dirty="0">
                <a:solidFill>
                  <a:schemeClr val="accent1">
                    <a:lumMod val="20000"/>
                    <a:lumOff val="80000"/>
                  </a:schemeClr>
                </a:solidFill>
              </a:rPr>
              <a:t> </a:t>
            </a:r>
          </a:p>
        </p:txBody>
      </p:sp>
      <p:sp>
        <p:nvSpPr>
          <p:cNvPr id="7" name="TextBox 6">
            <a:extLst>
              <a:ext uri="{FF2B5EF4-FFF2-40B4-BE49-F238E27FC236}">
                <a16:creationId xmlns:a16="http://schemas.microsoft.com/office/drawing/2014/main" id="{31AED00F-099E-4E9F-87C6-FA9C83C1FB76}"/>
              </a:ext>
            </a:extLst>
          </p:cNvPr>
          <p:cNvSpPr txBox="1"/>
          <p:nvPr/>
        </p:nvSpPr>
        <p:spPr>
          <a:xfrm>
            <a:off x="152400" y="6221602"/>
            <a:ext cx="5166799" cy="523220"/>
          </a:xfrm>
          <a:prstGeom prst="rect">
            <a:avLst/>
          </a:prstGeom>
          <a:noFill/>
        </p:spPr>
        <p:txBody>
          <a:bodyPr wrap="none" rtlCol="0">
            <a:spAutoFit/>
          </a:bodyPr>
          <a:lstStyle/>
          <a:p>
            <a:r>
              <a:rPr lang="en-US" sz="1400" dirty="0">
                <a:solidFill>
                  <a:schemeClr val="bg1"/>
                </a:solidFill>
                <a:latin typeface="Century Gothic" panose="020B0502020202020204"/>
              </a:rPr>
              <a:t>To request a Certificate of Attendance for the live event, </a:t>
            </a:r>
          </a:p>
          <a:p>
            <a:r>
              <a:rPr lang="en-US" sz="1400" dirty="0">
                <a:solidFill>
                  <a:schemeClr val="bg1"/>
                </a:solidFill>
                <a:latin typeface="Century Gothic" panose="020B0502020202020204"/>
              </a:rPr>
              <a:t>or for any questions, email </a:t>
            </a:r>
            <a:r>
              <a:rPr lang="en-US" sz="1350" dirty="0">
                <a:solidFill>
                  <a:schemeClr val="bg1"/>
                </a:solidFill>
              </a:rPr>
              <a:t>: </a:t>
            </a:r>
            <a:r>
              <a:rPr lang="en-US" sz="1350" dirty="0">
                <a:hlinkClick r:id="rId9"/>
              </a:rPr>
              <a:t>rebecca.dallen@okc.gov</a:t>
            </a:r>
            <a:r>
              <a:rPr lang="en-US" sz="1350" dirty="0"/>
              <a:t> </a:t>
            </a:r>
          </a:p>
        </p:txBody>
      </p:sp>
      <p:pic>
        <p:nvPicPr>
          <p:cNvPr id="6" name="Audio 5">
            <a:hlinkClick r:id="" action="ppaction://media"/>
            <a:extLst>
              <a:ext uri="{FF2B5EF4-FFF2-40B4-BE49-F238E27FC236}">
                <a16:creationId xmlns:a16="http://schemas.microsoft.com/office/drawing/2014/main" id="{A0348803-41A6-4B98-87E6-C9FB16EA169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7100091"/>
      </p:ext>
    </p:extLst>
  </p:cSld>
  <p:clrMapOvr>
    <a:masterClrMapping/>
  </p:clrMapOvr>
  <mc:AlternateContent xmlns:mc="http://schemas.openxmlformats.org/markup-compatibility/2006" xmlns:p14="http://schemas.microsoft.com/office/powerpoint/2010/main">
    <mc:Choice Requires="p14">
      <p:transition spd="slow" p14:dur="2000" advTm="48225"/>
    </mc:Choice>
    <mc:Fallback xmlns="">
      <p:transition spd="slow" advTm="48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you doing this?</a:t>
            </a:r>
          </a:p>
        </p:txBody>
      </p:sp>
      <p:sp>
        <p:nvSpPr>
          <p:cNvPr id="3" name="Content Placeholder 2"/>
          <p:cNvSpPr>
            <a:spLocks noGrp="1"/>
          </p:cNvSpPr>
          <p:nvPr>
            <p:ph sz="quarter" idx="13"/>
          </p:nvPr>
        </p:nvSpPr>
        <p:spPr>
          <a:xfrm>
            <a:off x="685330" y="1905000"/>
            <a:ext cx="7772870" cy="3424107"/>
          </a:xfrm>
        </p:spPr>
        <p:txBody>
          <a:bodyPr/>
          <a:lstStyle/>
          <a:p>
            <a:r>
              <a:rPr lang="en-US" dirty="0"/>
              <a:t>Some facilities that have Industrial storm water discharge permits are required to perform effluent limitations analytical monitoring annually.</a:t>
            </a:r>
          </a:p>
          <a:p>
            <a:r>
              <a:rPr lang="en-US" dirty="0"/>
              <a:t>Provides more in-depth information regarding whether your pollution prevention plan And Best Management Practices are effective.</a:t>
            </a:r>
          </a:p>
        </p:txBody>
      </p:sp>
      <p:pic>
        <p:nvPicPr>
          <p:cNvPr id="4" name="Picture 3">
            <a:extLst>
              <a:ext uri="{FF2B5EF4-FFF2-40B4-BE49-F238E27FC236}">
                <a16:creationId xmlns:a16="http://schemas.microsoft.com/office/drawing/2014/main" id="{CA4BE7DD-10C3-4DA2-A321-F3069E3B87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57500" y="4800600"/>
            <a:ext cx="3429000" cy="1919077"/>
          </a:xfrm>
          <a:prstGeom prst="rect">
            <a:avLst/>
          </a:prstGeom>
        </p:spPr>
      </p:pic>
      <p:pic>
        <p:nvPicPr>
          <p:cNvPr id="5" name="Audio 4">
            <a:hlinkClick r:id="" action="ppaction://media"/>
            <a:extLst>
              <a:ext uri="{FF2B5EF4-FFF2-40B4-BE49-F238E27FC236}">
                <a16:creationId xmlns:a16="http://schemas.microsoft.com/office/drawing/2014/main" id="{1BAD7C6F-874F-4B75-ABCA-5216DC2A72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5647293"/>
      </p:ext>
    </p:extLst>
  </p:cSld>
  <p:clrMapOvr>
    <a:masterClrMapping/>
  </p:clrMapOvr>
  <mc:AlternateContent xmlns:mc="http://schemas.openxmlformats.org/markup-compatibility/2006" xmlns:p14="http://schemas.microsoft.com/office/powerpoint/2010/main">
    <mc:Choice Requires="p14">
      <p:transition spd="slow" p14:dur="2000" advTm="51167"/>
    </mc:Choice>
    <mc:Fallback xmlns="">
      <p:transition spd="slow" advTm="51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304800"/>
            <a:ext cx="7773338" cy="1596177"/>
          </a:xfrm>
        </p:spPr>
        <p:txBody>
          <a:bodyPr/>
          <a:lstStyle/>
          <a:p>
            <a:r>
              <a:rPr lang="en-US" dirty="0"/>
              <a:t>Where is my outfall?</a:t>
            </a:r>
          </a:p>
        </p:txBody>
      </p:sp>
      <p:sp>
        <p:nvSpPr>
          <p:cNvPr id="3" name="Content Placeholder 2"/>
          <p:cNvSpPr>
            <a:spLocks noGrp="1"/>
          </p:cNvSpPr>
          <p:nvPr>
            <p:ph sz="quarter" idx="13"/>
          </p:nvPr>
        </p:nvSpPr>
        <p:spPr>
          <a:xfrm>
            <a:off x="533400" y="1600201"/>
            <a:ext cx="8001000" cy="4419599"/>
          </a:xfrm>
        </p:spPr>
        <p:txBody>
          <a:bodyPr>
            <a:normAutofit lnSpcReduction="10000"/>
          </a:bodyPr>
          <a:lstStyle/>
          <a:p>
            <a:r>
              <a:rPr lang="en-US" dirty="0"/>
              <a:t>An outfall refers to any and all areas where storm water discharges from your facility.</a:t>
            </a:r>
          </a:p>
          <a:p>
            <a:pPr lvl="1"/>
            <a:r>
              <a:rPr lang="en-US" dirty="0"/>
              <a:t>There could be several, depending on the layout of your facility</a:t>
            </a:r>
          </a:p>
          <a:p>
            <a:r>
              <a:rPr lang="en-US" dirty="0"/>
              <a:t>Outfall(s) at your facility must be indicated on your facility’s site map.</a:t>
            </a:r>
          </a:p>
          <a:p>
            <a:pPr lvl="1"/>
            <a:r>
              <a:rPr lang="en-US" dirty="0"/>
              <a:t>If you are developing a new site map, you may need to walk the facility during a rain event in order to determine outfall locations.</a:t>
            </a:r>
          </a:p>
          <a:p>
            <a:pPr lvl="1"/>
            <a:r>
              <a:rPr lang="en-US" dirty="0"/>
              <a:t>Outfalls must be numbered sequentially in this format:</a:t>
            </a:r>
          </a:p>
          <a:p>
            <a:pPr lvl="2"/>
            <a:r>
              <a:rPr lang="en-US" dirty="0"/>
              <a:t>001, 002, 003, etc.</a:t>
            </a:r>
          </a:p>
          <a:p>
            <a:r>
              <a:rPr lang="en-US" dirty="0"/>
              <a:t>If you have more than one outfall, each outfall will be required to be monitored separately</a:t>
            </a:r>
          </a:p>
        </p:txBody>
      </p:sp>
      <p:pic>
        <p:nvPicPr>
          <p:cNvPr id="9" name="Audio 8">
            <a:hlinkClick r:id="" action="ppaction://media"/>
            <a:extLst>
              <a:ext uri="{FF2B5EF4-FFF2-40B4-BE49-F238E27FC236}">
                <a16:creationId xmlns:a16="http://schemas.microsoft.com/office/drawing/2014/main" id="{AF6DB92F-3018-4623-AD71-E125E2DC14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4318981"/>
      </p:ext>
    </p:extLst>
  </p:cSld>
  <p:clrMapOvr>
    <a:masterClrMapping/>
  </p:clrMapOvr>
  <mc:AlternateContent xmlns:mc="http://schemas.openxmlformats.org/markup-compatibility/2006" xmlns:p14="http://schemas.microsoft.com/office/powerpoint/2010/main">
    <mc:Choice Requires="p14">
      <p:transition spd="slow" p14:dur="2000" advTm="51798"/>
    </mc:Choice>
    <mc:Fallback xmlns="">
      <p:transition spd="slow" advTm="5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9" name="Rectangle 5"/>
          <p:cNvSpPr>
            <a:spLocks noGrp="1" noChangeArrowheads="1"/>
          </p:cNvSpPr>
          <p:nvPr>
            <p:ph type="title"/>
          </p:nvPr>
        </p:nvSpPr>
        <p:spPr/>
        <p:txBody>
          <a:bodyPr/>
          <a:lstStyle/>
          <a:p>
            <a:endParaRPr lang="en-US"/>
          </a:p>
        </p:txBody>
      </p:sp>
      <p:pic>
        <p:nvPicPr>
          <p:cNvPr id="538628" name="Picture 4" descr="CentralMaintenanceFacility"/>
          <p:cNvPicPr>
            <a:picLocks noGrp="1" noChangeAspect="1" noChangeArrowheads="1"/>
          </p:cNvPicPr>
          <p:nvPr>
            <p:ph sz="quarter" idx="13"/>
          </p:nvPr>
        </p:nvPicPr>
        <p:blipFill>
          <a:blip r:embed="rId4" cstate="print"/>
          <a:srcRect/>
          <a:stretch>
            <a:fillRect/>
          </a:stretch>
        </p:blipFill>
        <p:spPr>
          <a:xfrm>
            <a:off x="0" y="0"/>
            <a:ext cx="9144000" cy="6858000"/>
          </a:xfrm>
          <a:noFill/>
          <a:ln/>
        </p:spPr>
      </p:pic>
      <p:sp>
        <p:nvSpPr>
          <p:cNvPr id="538632" name="Line 8"/>
          <p:cNvSpPr>
            <a:spLocks noChangeShapeType="1"/>
          </p:cNvSpPr>
          <p:nvPr/>
        </p:nvSpPr>
        <p:spPr bwMode="auto">
          <a:xfrm flipV="1">
            <a:off x="8229600" y="3886200"/>
            <a:ext cx="76200" cy="1295400"/>
          </a:xfrm>
          <a:prstGeom prst="line">
            <a:avLst/>
          </a:prstGeom>
          <a:noFill/>
          <a:ln w="63500">
            <a:solidFill>
              <a:srgbClr val="FF0000"/>
            </a:solidFill>
            <a:miter lim="800000"/>
            <a:headEnd/>
            <a:tailEnd type="triangle" w="med" len="med"/>
          </a:ln>
          <a:effectLst/>
        </p:spPr>
        <p:txBody>
          <a:bodyPr/>
          <a:lstStyle/>
          <a:p>
            <a:endParaRPr lang="en-US"/>
          </a:p>
        </p:txBody>
      </p:sp>
      <p:sp>
        <p:nvSpPr>
          <p:cNvPr id="538633" name="Line 9"/>
          <p:cNvSpPr>
            <a:spLocks noChangeShapeType="1"/>
          </p:cNvSpPr>
          <p:nvPr/>
        </p:nvSpPr>
        <p:spPr bwMode="auto">
          <a:xfrm flipH="1">
            <a:off x="609600" y="1524000"/>
            <a:ext cx="1219200" cy="381000"/>
          </a:xfrm>
          <a:prstGeom prst="line">
            <a:avLst/>
          </a:prstGeom>
          <a:noFill/>
          <a:ln w="63500">
            <a:solidFill>
              <a:srgbClr val="FF0000"/>
            </a:solidFill>
            <a:miter lim="800000"/>
            <a:headEnd/>
            <a:tailEnd type="triangle" w="med" len="med"/>
          </a:ln>
          <a:effectLst/>
        </p:spPr>
        <p:txBody>
          <a:bodyPr/>
          <a:lstStyle/>
          <a:p>
            <a:endParaRPr lang="en-US"/>
          </a:p>
        </p:txBody>
      </p:sp>
      <p:sp>
        <p:nvSpPr>
          <p:cNvPr id="538634" name="Line 10"/>
          <p:cNvSpPr>
            <a:spLocks noChangeShapeType="1"/>
          </p:cNvSpPr>
          <p:nvPr/>
        </p:nvSpPr>
        <p:spPr bwMode="auto">
          <a:xfrm flipH="1" flipV="1">
            <a:off x="685800" y="2362200"/>
            <a:ext cx="1066800" cy="914400"/>
          </a:xfrm>
          <a:prstGeom prst="line">
            <a:avLst/>
          </a:prstGeom>
          <a:noFill/>
          <a:ln w="63500">
            <a:solidFill>
              <a:srgbClr val="FF0000"/>
            </a:solidFill>
            <a:miter lim="800000"/>
            <a:headEnd/>
            <a:tailEnd type="triangle" w="med" len="med"/>
          </a:ln>
          <a:effectLst/>
        </p:spPr>
        <p:txBody>
          <a:bodyPr/>
          <a:lstStyle/>
          <a:p>
            <a:endParaRPr lang="en-US"/>
          </a:p>
        </p:txBody>
      </p:sp>
      <p:sp>
        <p:nvSpPr>
          <p:cNvPr id="538635" name="Text Box 11"/>
          <p:cNvSpPr txBox="1">
            <a:spLocks noChangeArrowheads="1"/>
          </p:cNvSpPr>
          <p:nvPr/>
        </p:nvSpPr>
        <p:spPr bwMode="auto">
          <a:xfrm>
            <a:off x="771525" y="3200400"/>
            <a:ext cx="1276311" cy="369332"/>
          </a:xfrm>
          <a:prstGeom prst="rect">
            <a:avLst/>
          </a:prstGeom>
          <a:solidFill>
            <a:srgbClr val="FF0000"/>
          </a:solidFill>
          <a:ln w="9525">
            <a:noFill/>
            <a:miter lim="800000"/>
            <a:headEnd/>
            <a:tailEnd/>
          </a:ln>
          <a:effectLst/>
        </p:spPr>
        <p:txBody>
          <a:bodyPr wrap="none">
            <a:spAutoFit/>
          </a:bodyPr>
          <a:lstStyle/>
          <a:p>
            <a:pPr>
              <a:buFontTx/>
              <a:buNone/>
            </a:pPr>
            <a:r>
              <a:rPr lang="en-US" dirty="0"/>
              <a:t>Outfall 001</a:t>
            </a:r>
          </a:p>
        </p:txBody>
      </p:sp>
      <p:sp>
        <p:nvSpPr>
          <p:cNvPr id="538636" name="Text Box 12"/>
          <p:cNvSpPr txBox="1">
            <a:spLocks noChangeArrowheads="1"/>
          </p:cNvSpPr>
          <p:nvPr/>
        </p:nvSpPr>
        <p:spPr bwMode="auto">
          <a:xfrm>
            <a:off x="1841500" y="1295400"/>
            <a:ext cx="1276311" cy="369332"/>
          </a:xfrm>
          <a:prstGeom prst="rect">
            <a:avLst/>
          </a:prstGeom>
          <a:solidFill>
            <a:srgbClr val="FF0000"/>
          </a:solidFill>
          <a:ln w="9525">
            <a:noFill/>
            <a:miter lim="800000"/>
            <a:headEnd/>
            <a:tailEnd/>
          </a:ln>
          <a:effectLst/>
        </p:spPr>
        <p:txBody>
          <a:bodyPr wrap="none">
            <a:spAutoFit/>
          </a:bodyPr>
          <a:lstStyle/>
          <a:p>
            <a:pPr>
              <a:buFontTx/>
              <a:buNone/>
            </a:pPr>
            <a:r>
              <a:rPr lang="en-US" dirty="0"/>
              <a:t>Outfall 002</a:t>
            </a:r>
          </a:p>
        </p:txBody>
      </p:sp>
      <p:sp>
        <p:nvSpPr>
          <p:cNvPr id="538637" name="Text Box 13"/>
          <p:cNvSpPr txBox="1">
            <a:spLocks noChangeArrowheads="1"/>
          </p:cNvSpPr>
          <p:nvPr/>
        </p:nvSpPr>
        <p:spPr bwMode="auto">
          <a:xfrm>
            <a:off x="6638925" y="5105400"/>
            <a:ext cx="1276311" cy="369332"/>
          </a:xfrm>
          <a:prstGeom prst="rect">
            <a:avLst/>
          </a:prstGeom>
          <a:solidFill>
            <a:srgbClr val="FF0000"/>
          </a:solidFill>
          <a:ln w="9525">
            <a:noFill/>
            <a:miter lim="800000"/>
            <a:headEnd/>
            <a:tailEnd/>
          </a:ln>
          <a:effectLst/>
        </p:spPr>
        <p:txBody>
          <a:bodyPr wrap="none">
            <a:spAutoFit/>
          </a:bodyPr>
          <a:lstStyle/>
          <a:p>
            <a:pPr>
              <a:buFontTx/>
              <a:buNone/>
            </a:pPr>
            <a:r>
              <a:rPr lang="en-US" dirty="0"/>
              <a:t>Outfall 003</a:t>
            </a:r>
          </a:p>
        </p:txBody>
      </p:sp>
      <p:sp>
        <p:nvSpPr>
          <p:cNvPr id="538659" name="AutoShape 35"/>
          <p:cNvSpPr>
            <a:spLocks noChangeArrowheads="1"/>
          </p:cNvSpPr>
          <p:nvPr/>
        </p:nvSpPr>
        <p:spPr bwMode="auto">
          <a:xfrm>
            <a:off x="304800" y="533400"/>
            <a:ext cx="304800" cy="1295400"/>
          </a:xfrm>
          <a:prstGeom prst="upArrow">
            <a:avLst>
              <a:gd name="adj1" fmla="val 50000"/>
              <a:gd name="adj2" fmla="val 106250"/>
            </a:avLst>
          </a:prstGeom>
          <a:solidFill>
            <a:srgbClr val="FF0000"/>
          </a:solidFill>
          <a:ln w="9525">
            <a:solidFill>
              <a:schemeClr val="tx1"/>
            </a:solidFill>
            <a:miter lim="800000"/>
            <a:headEnd/>
            <a:tailEnd/>
          </a:ln>
          <a:effectLst/>
        </p:spPr>
        <p:txBody>
          <a:bodyPr wrap="none" anchor="ctr"/>
          <a:lstStyle/>
          <a:p>
            <a:endParaRPr lang="en-US"/>
          </a:p>
        </p:txBody>
      </p:sp>
      <p:sp>
        <p:nvSpPr>
          <p:cNvPr id="538660" name="Text Box 36"/>
          <p:cNvSpPr txBox="1">
            <a:spLocks noChangeArrowheads="1"/>
          </p:cNvSpPr>
          <p:nvPr/>
        </p:nvSpPr>
        <p:spPr bwMode="auto">
          <a:xfrm>
            <a:off x="1638300" y="0"/>
            <a:ext cx="6134100" cy="584775"/>
          </a:xfrm>
          <a:prstGeom prst="rect">
            <a:avLst/>
          </a:prstGeom>
          <a:solidFill>
            <a:schemeClr val="hlink">
              <a:alpha val="50000"/>
            </a:schemeClr>
          </a:solidFill>
          <a:ln w="9525">
            <a:noFill/>
            <a:miter lim="800000"/>
            <a:headEnd/>
            <a:tailEnd/>
          </a:ln>
          <a:effectLst/>
        </p:spPr>
        <p:txBody>
          <a:bodyPr wrap="square">
            <a:spAutoFit/>
          </a:bodyPr>
          <a:lstStyle/>
          <a:p>
            <a:pPr algn="ctr">
              <a:buFontTx/>
              <a:buNone/>
            </a:pPr>
            <a:r>
              <a:rPr lang="en-US" sz="3200" b="1" dirty="0">
                <a:solidFill>
                  <a:srgbClr val="FF0000"/>
                </a:solidFill>
              </a:rPr>
              <a:t>Discharges To: Oklahoma River</a:t>
            </a:r>
          </a:p>
        </p:txBody>
      </p:sp>
      <p:sp>
        <p:nvSpPr>
          <p:cNvPr id="538661" name="AutoShape 37"/>
          <p:cNvSpPr>
            <a:spLocks noChangeArrowheads="1"/>
          </p:cNvSpPr>
          <p:nvPr/>
        </p:nvSpPr>
        <p:spPr bwMode="auto">
          <a:xfrm>
            <a:off x="609600" y="2590800"/>
            <a:ext cx="152400" cy="457200"/>
          </a:xfrm>
          <a:prstGeom prst="upArrow">
            <a:avLst>
              <a:gd name="adj1" fmla="val 50000"/>
              <a:gd name="adj2" fmla="val 75000"/>
            </a:avLst>
          </a:prstGeom>
          <a:solidFill>
            <a:srgbClr val="FF0000"/>
          </a:solidFill>
          <a:ln w="9525">
            <a:solidFill>
              <a:schemeClr val="tx1"/>
            </a:solidFill>
            <a:miter lim="800000"/>
            <a:headEnd/>
            <a:tailEnd/>
          </a:ln>
          <a:effectLst/>
        </p:spPr>
        <p:txBody>
          <a:bodyPr wrap="none" anchor="ctr"/>
          <a:lstStyle/>
          <a:p>
            <a:endParaRPr lang="en-US"/>
          </a:p>
        </p:txBody>
      </p:sp>
      <p:sp>
        <p:nvSpPr>
          <p:cNvPr id="538662" name="AutoShape 38"/>
          <p:cNvSpPr>
            <a:spLocks noChangeArrowheads="1"/>
          </p:cNvSpPr>
          <p:nvPr/>
        </p:nvSpPr>
        <p:spPr bwMode="auto">
          <a:xfrm>
            <a:off x="2133600" y="2438400"/>
            <a:ext cx="152400" cy="457200"/>
          </a:xfrm>
          <a:prstGeom prst="upArrow">
            <a:avLst>
              <a:gd name="adj1" fmla="val 50000"/>
              <a:gd name="adj2" fmla="val 75000"/>
            </a:avLst>
          </a:prstGeom>
          <a:solidFill>
            <a:srgbClr val="FF0000"/>
          </a:solidFill>
          <a:ln w="9525">
            <a:solidFill>
              <a:schemeClr val="tx1"/>
            </a:solidFill>
            <a:miter lim="800000"/>
            <a:headEnd/>
            <a:tailEnd/>
          </a:ln>
          <a:effectLst/>
        </p:spPr>
        <p:txBody>
          <a:bodyPr wrap="none" anchor="ctr"/>
          <a:lstStyle/>
          <a:p>
            <a:endParaRPr lang="en-US"/>
          </a:p>
        </p:txBody>
      </p:sp>
      <p:sp>
        <p:nvSpPr>
          <p:cNvPr id="538663" name="AutoShape 39"/>
          <p:cNvSpPr>
            <a:spLocks noChangeArrowheads="1"/>
          </p:cNvSpPr>
          <p:nvPr/>
        </p:nvSpPr>
        <p:spPr bwMode="auto">
          <a:xfrm>
            <a:off x="4953000" y="1752600"/>
            <a:ext cx="1143000" cy="228600"/>
          </a:xfrm>
          <a:prstGeom prst="leftArrow">
            <a:avLst>
              <a:gd name="adj1" fmla="val 50000"/>
              <a:gd name="adj2" fmla="val 125000"/>
            </a:avLst>
          </a:prstGeom>
          <a:solidFill>
            <a:srgbClr val="FF0000"/>
          </a:solidFill>
          <a:ln w="9525">
            <a:solidFill>
              <a:schemeClr val="tx1"/>
            </a:solidFill>
            <a:miter lim="800000"/>
            <a:headEnd/>
            <a:tailEnd/>
          </a:ln>
          <a:effectLst/>
        </p:spPr>
        <p:txBody>
          <a:bodyPr wrap="none" anchor="ctr"/>
          <a:lstStyle/>
          <a:p>
            <a:endParaRPr lang="en-US"/>
          </a:p>
        </p:txBody>
      </p:sp>
      <p:sp>
        <p:nvSpPr>
          <p:cNvPr id="538664" name="AutoShape 40"/>
          <p:cNvSpPr>
            <a:spLocks noChangeArrowheads="1"/>
          </p:cNvSpPr>
          <p:nvPr/>
        </p:nvSpPr>
        <p:spPr bwMode="auto">
          <a:xfrm>
            <a:off x="7010400" y="762000"/>
            <a:ext cx="533400" cy="152400"/>
          </a:xfrm>
          <a:prstGeom prst="rightArrow">
            <a:avLst>
              <a:gd name="adj1" fmla="val 50000"/>
              <a:gd name="adj2" fmla="val 87500"/>
            </a:avLst>
          </a:prstGeom>
          <a:solidFill>
            <a:srgbClr val="FF0000"/>
          </a:solidFill>
          <a:ln w="9525">
            <a:solidFill>
              <a:schemeClr val="tx1"/>
            </a:solidFill>
            <a:miter lim="800000"/>
            <a:headEnd/>
            <a:tailEnd/>
          </a:ln>
          <a:effectLst/>
        </p:spPr>
        <p:txBody>
          <a:bodyPr wrap="none" anchor="ctr"/>
          <a:lstStyle/>
          <a:p>
            <a:endParaRPr lang="en-US"/>
          </a:p>
        </p:txBody>
      </p:sp>
      <p:sp>
        <p:nvSpPr>
          <p:cNvPr id="538666" name="AutoShape 42"/>
          <p:cNvSpPr>
            <a:spLocks noChangeArrowheads="1"/>
          </p:cNvSpPr>
          <p:nvPr/>
        </p:nvSpPr>
        <p:spPr bwMode="auto">
          <a:xfrm>
            <a:off x="8153400" y="1371600"/>
            <a:ext cx="152400" cy="457200"/>
          </a:xfrm>
          <a:prstGeom prst="downArrow">
            <a:avLst>
              <a:gd name="adj1" fmla="val 50000"/>
              <a:gd name="adj2" fmla="val 75000"/>
            </a:avLst>
          </a:prstGeom>
          <a:solidFill>
            <a:srgbClr val="FF0000"/>
          </a:solidFill>
          <a:ln w="9525">
            <a:solidFill>
              <a:schemeClr val="tx1"/>
            </a:solidFill>
            <a:miter lim="800000"/>
            <a:headEnd/>
            <a:tailEnd/>
          </a:ln>
          <a:effectLst/>
        </p:spPr>
        <p:txBody>
          <a:bodyPr wrap="none" anchor="ctr"/>
          <a:lstStyle/>
          <a:p>
            <a:endParaRPr lang="en-US"/>
          </a:p>
        </p:txBody>
      </p:sp>
      <p:sp>
        <p:nvSpPr>
          <p:cNvPr id="538667" name="AutoShape 43"/>
          <p:cNvSpPr>
            <a:spLocks noChangeArrowheads="1"/>
          </p:cNvSpPr>
          <p:nvPr/>
        </p:nvSpPr>
        <p:spPr bwMode="auto">
          <a:xfrm>
            <a:off x="7543800" y="2133600"/>
            <a:ext cx="533400" cy="152400"/>
          </a:xfrm>
          <a:prstGeom prst="rightArrow">
            <a:avLst>
              <a:gd name="adj1" fmla="val 50000"/>
              <a:gd name="adj2" fmla="val 87500"/>
            </a:avLst>
          </a:prstGeom>
          <a:solidFill>
            <a:srgbClr val="FF0000"/>
          </a:solidFill>
          <a:ln w="9525">
            <a:solidFill>
              <a:schemeClr val="tx1"/>
            </a:solidFill>
            <a:miter lim="800000"/>
            <a:headEnd/>
            <a:tailEnd/>
          </a:ln>
          <a:effectLst/>
        </p:spPr>
        <p:txBody>
          <a:bodyPr wrap="none" anchor="ctr"/>
          <a:lstStyle/>
          <a:p>
            <a:endParaRPr lang="en-US"/>
          </a:p>
        </p:txBody>
      </p:sp>
      <p:sp>
        <p:nvSpPr>
          <p:cNvPr id="538668" name="AutoShape 44"/>
          <p:cNvSpPr>
            <a:spLocks noChangeArrowheads="1"/>
          </p:cNvSpPr>
          <p:nvPr/>
        </p:nvSpPr>
        <p:spPr bwMode="auto">
          <a:xfrm>
            <a:off x="8153400" y="2667000"/>
            <a:ext cx="152400" cy="457200"/>
          </a:xfrm>
          <a:prstGeom prst="downArrow">
            <a:avLst>
              <a:gd name="adj1" fmla="val 50000"/>
              <a:gd name="adj2" fmla="val 75000"/>
            </a:avLst>
          </a:prstGeom>
          <a:solidFill>
            <a:srgbClr val="FF0000"/>
          </a:solidFill>
          <a:ln w="9525">
            <a:solidFill>
              <a:schemeClr val="tx1"/>
            </a:solidFill>
            <a:miter lim="800000"/>
            <a:headEnd/>
            <a:tailEnd/>
          </a:ln>
          <a:effectLst/>
        </p:spPr>
        <p:txBody>
          <a:bodyPr wrap="none" anchor="ctr"/>
          <a:lstStyle/>
          <a:p>
            <a:endParaRPr lang="en-US"/>
          </a:p>
        </p:txBody>
      </p:sp>
      <p:sp>
        <p:nvSpPr>
          <p:cNvPr id="538669" name="AutoShape 45"/>
          <p:cNvSpPr>
            <a:spLocks noChangeArrowheads="1"/>
          </p:cNvSpPr>
          <p:nvPr/>
        </p:nvSpPr>
        <p:spPr bwMode="auto">
          <a:xfrm rot="16200000">
            <a:off x="8185820" y="3329944"/>
            <a:ext cx="1202024" cy="333336"/>
          </a:xfrm>
          <a:prstGeom prst="rightArrow">
            <a:avLst>
              <a:gd name="adj1" fmla="val 50000"/>
              <a:gd name="adj2" fmla="val 87500"/>
            </a:avLst>
          </a:prstGeom>
          <a:solidFill>
            <a:srgbClr val="FF0000"/>
          </a:solidFill>
          <a:ln w="9525">
            <a:solidFill>
              <a:schemeClr val="tx1"/>
            </a:solidFill>
            <a:miter lim="800000"/>
            <a:headEnd/>
            <a:tailEnd/>
          </a:ln>
          <a:effectLst/>
        </p:spPr>
        <p:txBody>
          <a:bodyPr wrap="none" anchor="ctr"/>
          <a:lstStyle/>
          <a:p>
            <a:endParaRPr lang="en-US"/>
          </a:p>
        </p:txBody>
      </p:sp>
      <p:sp>
        <p:nvSpPr>
          <p:cNvPr id="538670" name="AutoShape 46"/>
          <p:cNvSpPr>
            <a:spLocks noChangeArrowheads="1"/>
          </p:cNvSpPr>
          <p:nvPr/>
        </p:nvSpPr>
        <p:spPr bwMode="auto">
          <a:xfrm>
            <a:off x="7467600" y="3733800"/>
            <a:ext cx="533400" cy="152400"/>
          </a:xfrm>
          <a:prstGeom prst="rightArrow">
            <a:avLst>
              <a:gd name="adj1" fmla="val 50000"/>
              <a:gd name="adj2" fmla="val 87500"/>
            </a:avLst>
          </a:prstGeom>
          <a:solidFill>
            <a:srgbClr val="FF0000"/>
          </a:solidFill>
          <a:ln w="9525">
            <a:solidFill>
              <a:schemeClr val="tx1"/>
            </a:solidFill>
            <a:miter lim="800000"/>
            <a:headEnd/>
            <a:tailEnd/>
          </a:ln>
          <a:effectLst/>
        </p:spPr>
        <p:txBody>
          <a:bodyPr wrap="none" anchor="ctr"/>
          <a:lstStyle/>
          <a:p>
            <a:endParaRPr lang="en-US"/>
          </a:p>
        </p:txBody>
      </p:sp>
      <p:sp>
        <p:nvSpPr>
          <p:cNvPr id="538671" name="AutoShape 47"/>
          <p:cNvSpPr>
            <a:spLocks noChangeArrowheads="1"/>
          </p:cNvSpPr>
          <p:nvPr/>
        </p:nvSpPr>
        <p:spPr bwMode="auto">
          <a:xfrm>
            <a:off x="7162800" y="4038600"/>
            <a:ext cx="152400" cy="457200"/>
          </a:xfrm>
          <a:prstGeom prst="upArrow">
            <a:avLst>
              <a:gd name="adj1" fmla="val 50000"/>
              <a:gd name="adj2" fmla="val 75000"/>
            </a:avLst>
          </a:prstGeom>
          <a:solidFill>
            <a:srgbClr val="FF0000"/>
          </a:solidFill>
          <a:ln w="9525">
            <a:solidFill>
              <a:schemeClr val="tx1"/>
            </a:solidFill>
            <a:miter lim="800000"/>
            <a:headEnd/>
            <a:tailEnd/>
          </a:ln>
          <a:effectLst/>
        </p:spPr>
        <p:txBody>
          <a:bodyPr wrap="none" anchor="ctr"/>
          <a:lstStyle/>
          <a:p>
            <a:endParaRPr lang="en-US"/>
          </a:p>
        </p:txBody>
      </p:sp>
      <p:sp>
        <p:nvSpPr>
          <p:cNvPr id="538672" name="AutoShape 48"/>
          <p:cNvSpPr>
            <a:spLocks noChangeArrowheads="1"/>
          </p:cNvSpPr>
          <p:nvPr/>
        </p:nvSpPr>
        <p:spPr bwMode="auto">
          <a:xfrm>
            <a:off x="8153400" y="4114800"/>
            <a:ext cx="152400" cy="457200"/>
          </a:xfrm>
          <a:prstGeom prst="upArrow">
            <a:avLst>
              <a:gd name="adj1" fmla="val 50000"/>
              <a:gd name="adj2" fmla="val 75000"/>
            </a:avLst>
          </a:prstGeom>
          <a:solidFill>
            <a:srgbClr val="FF0000"/>
          </a:solidFill>
          <a:ln w="9525">
            <a:solidFill>
              <a:schemeClr val="tx1"/>
            </a:solidFill>
            <a:miter lim="800000"/>
            <a:headEnd/>
            <a:tailEnd/>
          </a:ln>
          <a:effectLst/>
        </p:spPr>
        <p:txBody>
          <a:bodyPr wrap="none" anchor="ctr"/>
          <a:lstStyle/>
          <a:p>
            <a:endParaRPr lang="en-US"/>
          </a:p>
        </p:txBody>
      </p:sp>
      <p:sp>
        <p:nvSpPr>
          <p:cNvPr id="538673" name="AutoShape 49"/>
          <p:cNvSpPr>
            <a:spLocks noChangeArrowheads="1"/>
          </p:cNvSpPr>
          <p:nvPr/>
        </p:nvSpPr>
        <p:spPr bwMode="auto">
          <a:xfrm>
            <a:off x="6019800" y="4572000"/>
            <a:ext cx="152400" cy="457200"/>
          </a:xfrm>
          <a:prstGeom prst="upArrow">
            <a:avLst>
              <a:gd name="adj1" fmla="val 50000"/>
              <a:gd name="adj2" fmla="val 75000"/>
            </a:avLst>
          </a:prstGeom>
          <a:solidFill>
            <a:srgbClr val="FF0000"/>
          </a:solidFill>
          <a:ln w="9525">
            <a:solidFill>
              <a:schemeClr val="tx1"/>
            </a:solidFill>
            <a:miter lim="800000"/>
            <a:headEnd/>
            <a:tailEnd/>
          </a:ln>
          <a:effectLst/>
        </p:spPr>
        <p:txBody>
          <a:bodyPr wrap="none" anchor="ctr"/>
          <a:lstStyle/>
          <a:p>
            <a:endParaRPr lang="en-US"/>
          </a:p>
        </p:txBody>
      </p:sp>
      <p:sp>
        <p:nvSpPr>
          <p:cNvPr id="538674" name="AutoShape 50"/>
          <p:cNvSpPr>
            <a:spLocks noChangeArrowheads="1"/>
          </p:cNvSpPr>
          <p:nvPr/>
        </p:nvSpPr>
        <p:spPr bwMode="auto">
          <a:xfrm>
            <a:off x="6096000" y="5715000"/>
            <a:ext cx="762000" cy="152400"/>
          </a:xfrm>
          <a:prstGeom prst="leftArrow">
            <a:avLst>
              <a:gd name="adj1" fmla="val 50000"/>
              <a:gd name="adj2" fmla="val 125000"/>
            </a:avLst>
          </a:prstGeom>
          <a:solidFill>
            <a:srgbClr val="FF0000"/>
          </a:solidFill>
          <a:ln w="9525">
            <a:solidFill>
              <a:schemeClr val="tx1"/>
            </a:solidFill>
            <a:miter lim="800000"/>
            <a:headEnd/>
            <a:tailEnd/>
          </a:ln>
          <a:effectLst/>
        </p:spPr>
        <p:txBody>
          <a:bodyPr wrap="none" anchor="ctr"/>
          <a:lstStyle/>
          <a:p>
            <a:endParaRPr lang="en-US"/>
          </a:p>
        </p:txBody>
      </p:sp>
      <p:sp>
        <p:nvSpPr>
          <p:cNvPr id="538675" name="AutoShape 51"/>
          <p:cNvSpPr>
            <a:spLocks noChangeArrowheads="1"/>
          </p:cNvSpPr>
          <p:nvPr/>
        </p:nvSpPr>
        <p:spPr bwMode="auto">
          <a:xfrm>
            <a:off x="4572000" y="4572000"/>
            <a:ext cx="152400" cy="457200"/>
          </a:xfrm>
          <a:prstGeom prst="upArrow">
            <a:avLst>
              <a:gd name="adj1" fmla="val 50000"/>
              <a:gd name="adj2" fmla="val 75000"/>
            </a:avLst>
          </a:prstGeom>
          <a:solidFill>
            <a:srgbClr val="FF0000"/>
          </a:solidFill>
          <a:ln w="9525">
            <a:solidFill>
              <a:schemeClr val="tx1"/>
            </a:solidFill>
            <a:miter lim="800000"/>
            <a:headEnd/>
            <a:tailEnd/>
          </a:ln>
          <a:effectLst/>
        </p:spPr>
        <p:txBody>
          <a:bodyPr wrap="none" anchor="ctr"/>
          <a:lstStyle/>
          <a:p>
            <a:endParaRPr lang="en-US"/>
          </a:p>
        </p:txBody>
      </p:sp>
      <p:sp>
        <p:nvSpPr>
          <p:cNvPr id="538676" name="AutoShape 52"/>
          <p:cNvSpPr>
            <a:spLocks noChangeArrowheads="1"/>
          </p:cNvSpPr>
          <p:nvPr/>
        </p:nvSpPr>
        <p:spPr bwMode="auto">
          <a:xfrm>
            <a:off x="2895600" y="3505200"/>
            <a:ext cx="1143000" cy="228600"/>
          </a:xfrm>
          <a:prstGeom prst="leftArrow">
            <a:avLst>
              <a:gd name="adj1" fmla="val 50000"/>
              <a:gd name="adj2" fmla="val 125000"/>
            </a:avLst>
          </a:prstGeom>
          <a:solidFill>
            <a:srgbClr val="FF0000"/>
          </a:solidFill>
          <a:ln w="9525">
            <a:solidFill>
              <a:schemeClr val="tx1"/>
            </a:solidFill>
            <a:miter lim="800000"/>
            <a:headEnd/>
            <a:tailEnd/>
          </a:ln>
          <a:effectLst/>
        </p:spPr>
        <p:txBody>
          <a:bodyPr wrap="none" anchor="ctr"/>
          <a:lstStyle/>
          <a:p>
            <a:endParaRPr lang="en-US"/>
          </a:p>
        </p:txBody>
      </p:sp>
      <p:sp>
        <p:nvSpPr>
          <p:cNvPr id="538677" name="AutoShape 53"/>
          <p:cNvSpPr>
            <a:spLocks noChangeArrowheads="1"/>
          </p:cNvSpPr>
          <p:nvPr/>
        </p:nvSpPr>
        <p:spPr bwMode="auto">
          <a:xfrm>
            <a:off x="2667000" y="4572000"/>
            <a:ext cx="152400" cy="457200"/>
          </a:xfrm>
          <a:prstGeom prst="upArrow">
            <a:avLst>
              <a:gd name="adj1" fmla="val 50000"/>
              <a:gd name="adj2" fmla="val 75000"/>
            </a:avLst>
          </a:prstGeom>
          <a:solidFill>
            <a:srgbClr val="FF0000"/>
          </a:solidFill>
          <a:ln w="9525">
            <a:solidFill>
              <a:schemeClr val="tx1"/>
            </a:solidFill>
            <a:miter lim="800000"/>
            <a:headEnd/>
            <a:tailEnd/>
          </a:ln>
          <a:effectLst/>
        </p:spPr>
        <p:txBody>
          <a:bodyPr wrap="none" anchor="ctr"/>
          <a:lstStyle/>
          <a:p>
            <a:endParaRPr lang="en-US"/>
          </a:p>
        </p:txBody>
      </p:sp>
      <p:sp>
        <p:nvSpPr>
          <p:cNvPr id="538678" name="Text Box 54"/>
          <p:cNvSpPr txBox="1">
            <a:spLocks noChangeArrowheads="1"/>
          </p:cNvSpPr>
          <p:nvPr/>
        </p:nvSpPr>
        <p:spPr bwMode="auto">
          <a:xfrm>
            <a:off x="0" y="6013157"/>
            <a:ext cx="9144000" cy="838200"/>
          </a:xfrm>
          <a:prstGeom prst="rect">
            <a:avLst/>
          </a:prstGeom>
          <a:solidFill>
            <a:srgbClr val="003300">
              <a:alpha val="72000"/>
            </a:srgbClr>
          </a:solidFill>
          <a:ln w="9525">
            <a:noFill/>
            <a:miter lim="800000"/>
            <a:headEnd/>
            <a:tailEnd/>
          </a:ln>
          <a:effectLst/>
        </p:spPr>
        <p:txBody>
          <a:bodyPr/>
          <a:lstStyle/>
          <a:p>
            <a:pPr marL="228600" indent="-228600" algn="just"/>
            <a:r>
              <a:rPr lang="en-US" dirty="0">
                <a:solidFill>
                  <a:schemeClr val="bg2">
                    <a:lumMod val="20000"/>
                    <a:lumOff val="80000"/>
                  </a:schemeClr>
                </a:solidFill>
              </a:rPr>
              <a:t>All of the surface water draining from this facility’s property will eventually discharge into the North Canadian (Oklahoma) River through many different flow routes.</a:t>
            </a:r>
          </a:p>
          <a:p>
            <a:pPr marL="228600" indent="-228600" algn="just"/>
            <a:endParaRPr lang="en-US" sz="2000" dirty="0"/>
          </a:p>
        </p:txBody>
      </p:sp>
      <p:pic>
        <p:nvPicPr>
          <p:cNvPr id="9" name="Audio 8">
            <a:hlinkClick r:id="" action="ppaction://media"/>
            <a:extLst>
              <a:ext uri="{FF2B5EF4-FFF2-40B4-BE49-F238E27FC236}">
                <a16:creationId xmlns:a16="http://schemas.microsoft.com/office/drawing/2014/main" id="{FFAD9690-D5B7-4C3B-A714-D431AB5D91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5178629"/>
      </p:ext>
    </p:extLst>
  </p:cSld>
  <p:clrMapOvr>
    <a:masterClrMapping/>
  </p:clrMapOvr>
  <p:transition advTm="198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9" presetClass="entr" presetSubtype="0" fill="hold" grpId="0" nodeType="withEffect">
                                  <p:stCondLst>
                                    <p:cond delay="0"/>
                                  </p:stCondLst>
                                  <p:childTnLst>
                                    <p:set>
                                      <p:cBhvr>
                                        <p:cTn id="8" dur="1" fill="hold">
                                          <p:stCondLst>
                                            <p:cond delay="0"/>
                                          </p:stCondLst>
                                        </p:cTn>
                                        <p:tgtEl>
                                          <p:spTgt spid="538634"/>
                                        </p:tgtEl>
                                        <p:attrNameLst>
                                          <p:attrName>style.visibility</p:attrName>
                                        </p:attrNameLst>
                                      </p:cBhvr>
                                      <p:to>
                                        <p:strVal val="visible"/>
                                      </p:to>
                                    </p:set>
                                    <p:animEffect transition="in" filter="dissolve">
                                      <p:cBhvr>
                                        <p:cTn id="9" dur="500"/>
                                        <p:tgtEl>
                                          <p:spTgt spid="538634"/>
                                        </p:tgtEl>
                                      </p:cBhvr>
                                    </p:animEffect>
                                  </p:childTnLst>
                                </p:cTn>
                              </p:par>
                            </p:childTnLst>
                          </p:cTn>
                        </p:par>
                        <p:par>
                          <p:cTn id="10" fill="hold">
                            <p:stCondLst>
                              <p:cond delay="500"/>
                            </p:stCondLst>
                            <p:childTnLst>
                              <p:par>
                                <p:cTn id="11" presetID="9" presetClass="entr" presetSubtype="0" fill="hold" grpId="0" nodeType="afterEffect">
                                  <p:stCondLst>
                                    <p:cond delay="0"/>
                                  </p:stCondLst>
                                  <p:childTnLst>
                                    <p:set>
                                      <p:cBhvr>
                                        <p:cTn id="12" dur="1" fill="hold">
                                          <p:stCondLst>
                                            <p:cond delay="0"/>
                                          </p:stCondLst>
                                        </p:cTn>
                                        <p:tgtEl>
                                          <p:spTgt spid="538678"/>
                                        </p:tgtEl>
                                        <p:attrNameLst>
                                          <p:attrName>style.visibility</p:attrName>
                                        </p:attrNameLst>
                                      </p:cBhvr>
                                      <p:to>
                                        <p:strVal val="visible"/>
                                      </p:to>
                                    </p:set>
                                    <p:animEffect transition="in" filter="dissolve">
                                      <p:cBhvr>
                                        <p:cTn id="13" dur="500"/>
                                        <p:tgtEl>
                                          <p:spTgt spid="538678"/>
                                        </p:tgtEl>
                                      </p:cBhvr>
                                    </p:animEffec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538635"/>
                                        </p:tgtEl>
                                        <p:attrNameLst>
                                          <p:attrName>style.visibility</p:attrName>
                                        </p:attrNameLst>
                                      </p:cBhvr>
                                      <p:to>
                                        <p:strVal val="visible"/>
                                      </p:to>
                                    </p:set>
                                    <p:animEffect transition="in" filter="dissolve">
                                      <p:cBhvr>
                                        <p:cTn id="17" dur="500"/>
                                        <p:tgtEl>
                                          <p:spTgt spid="538635"/>
                                        </p:tgtEl>
                                      </p:cBhvr>
                                    </p:animEffect>
                                  </p:childTnLst>
                                </p:cTn>
                              </p:par>
                            </p:childTnLst>
                          </p:cTn>
                        </p:par>
                        <p:par>
                          <p:cTn id="18" fill="hold">
                            <p:stCondLst>
                              <p:cond delay="1500"/>
                            </p:stCondLst>
                            <p:childTnLst>
                              <p:par>
                                <p:cTn id="19" presetID="9" presetClass="entr" presetSubtype="0" fill="hold" grpId="0" nodeType="afterEffect">
                                  <p:stCondLst>
                                    <p:cond delay="0"/>
                                  </p:stCondLst>
                                  <p:childTnLst>
                                    <p:set>
                                      <p:cBhvr>
                                        <p:cTn id="20" dur="1" fill="hold">
                                          <p:stCondLst>
                                            <p:cond delay="0"/>
                                          </p:stCondLst>
                                        </p:cTn>
                                        <p:tgtEl>
                                          <p:spTgt spid="538633"/>
                                        </p:tgtEl>
                                        <p:attrNameLst>
                                          <p:attrName>style.visibility</p:attrName>
                                        </p:attrNameLst>
                                      </p:cBhvr>
                                      <p:to>
                                        <p:strVal val="visible"/>
                                      </p:to>
                                    </p:set>
                                    <p:animEffect transition="in" filter="dissolve">
                                      <p:cBhvr>
                                        <p:cTn id="21" dur="500"/>
                                        <p:tgtEl>
                                          <p:spTgt spid="538633"/>
                                        </p:tgtEl>
                                      </p:cBhvr>
                                    </p:animEffect>
                                  </p:childTnLst>
                                </p:cTn>
                              </p:par>
                            </p:childTnLst>
                          </p:cTn>
                        </p:par>
                        <p:par>
                          <p:cTn id="22" fill="hold">
                            <p:stCondLst>
                              <p:cond delay="2000"/>
                            </p:stCondLst>
                            <p:childTnLst>
                              <p:par>
                                <p:cTn id="23" presetID="9" presetClass="entr" presetSubtype="0" fill="hold" grpId="0" nodeType="afterEffect">
                                  <p:stCondLst>
                                    <p:cond delay="0"/>
                                  </p:stCondLst>
                                  <p:childTnLst>
                                    <p:set>
                                      <p:cBhvr>
                                        <p:cTn id="24" dur="1" fill="hold">
                                          <p:stCondLst>
                                            <p:cond delay="0"/>
                                          </p:stCondLst>
                                        </p:cTn>
                                        <p:tgtEl>
                                          <p:spTgt spid="538636"/>
                                        </p:tgtEl>
                                        <p:attrNameLst>
                                          <p:attrName>style.visibility</p:attrName>
                                        </p:attrNameLst>
                                      </p:cBhvr>
                                      <p:to>
                                        <p:strVal val="visible"/>
                                      </p:to>
                                    </p:set>
                                    <p:animEffect transition="in" filter="dissolve">
                                      <p:cBhvr>
                                        <p:cTn id="25" dur="500"/>
                                        <p:tgtEl>
                                          <p:spTgt spid="538636"/>
                                        </p:tgtEl>
                                      </p:cBhvr>
                                    </p:animEffect>
                                  </p:childTnLst>
                                </p:cTn>
                              </p:par>
                            </p:childTnLst>
                          </p:cTn>
                        </p:par>
                        <p:par>
                          <p:cTn id="26" fill="hold">
                            <p:stCondLst>
                              <p:cond delay="2500"/>
                            </p:stCondLst>
                            <p:childTnLst>
                              <p:par>
                                <p:cTn id="27" presetID="9" presetClass="entr" presetSubtype="0" fill="hold" grpId="0" nodeType="afterEffect">
                                  <p:stCondLst>
                                    <p:cond delay="0"/>
                                  </p:stCondLst>
                                  <p:childTnLst>
                                    <p:set>
                                      <p:cBhvr>
                                        <p:cTn id="28" dur="1" fill="hold">
                                          <p:stCondLst>
                                            <p:cond delay="0"/>
                                          </p:stCondLst>
                                        </p:cTn>
                                        <p:tgtEl>
                                          <p:spTgt spid="538637"/>
                                        </p:tgtEl>
                                        <p:attrNameLst>
                                          <p:attrName>style.visibility</p:attrName>
                                        </p:attrNameLst>
                                      </p:cBhvr>
                                      <p:to>
                                        <p:strVal val="visible"/>
                                      </p:to>
                                    </p:set>
                                    <p:animEffect transition="in" filter="dissolve">
                                      <p:cBhvr>
                                        <p:cTn id="29" dur="500"/>
                                        <p:tgtEl>
                                          <p:spTgt spid="538637"/>
                                        </p:tgtEl>
                                      </p:cBhvr>
                                    </p:animEffect>
                                  </p:childTnLst>
                                </p:cTn>
                              </p:par>
                            </p:childTnLst>
                          </p:cTn>
                        </p:par>
                        <p:par>
                          <p:cTn id="30" fill="hold">
                            <p:stCondLst>
                              <p:cond delay="3000"/>
                            </p:stCondLst>
                            <p:childTnLst>
                              <p:par>
                                <p:cTn id="31" presetID="9" presetClass="entr" presetSubtype="0" fill="hold" grpId="0" nodeType="afterEffect">
                                  <p:stCondLst>
                                    <p:cond delay="0"/>
                                  </p:stCondLst>
                                  <p:childTnLst>
                                    <p:set>
                                      <p:cBhvr>
                                        <p:cTn id="32" dur="1" fill="hold">
                                          <p:stCondLst>
                                            <p:cond delay="0"/>
                                          </p:stCondLst>
                                        </p:cTn>
                                        <p:tgtEl>
                                          <p:spTgt spid="538632"/>
                                        </p:tgtEl>
                                        <p:attrNameLst>
                                          <p:attrName>style.visibility</p:attrName>
                                        </p:attrNameLst>
                                      </p:cBhvr>
                                      <p:to>
                                        <p:strVal val="visible"/>
                                      </p:to>
                                    </p:set>
                                    <p:animEffect transition="in" filter="dissolve">
                                      <p:cBhvr>
                                        <p:cTn id="33" dur="500"/>
                                        <p:tgtEl>
                                          <p:spTgt spid="5386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9"/>
                </p:tgtEl>
              </p:cMediaNode>
            </p:audio>
          </p:childTnLst>
        </p:cTn>
      </p:par>
    </p:tnLst>
    <p:bldLst>
      <p:bldP spid="538632" grpId="0" animBg="1"/>
      <p:bldP spid="538633" grpId="0" animBg="1"/>
      <p:bldP spid="538634" grpId="0" animBg="1"/>
      <p:bldP spid="538635" grpId="0" animBg="1" autoUpdateAnimBg="0"/>
      <p:bldP spid="538636" grpId="0" animBg="1" autoUpdateAnimBg="0"/>
      <p:bldP spid="538637" grpId="0" animBg="1" autoUpdateAnimBg="0"/>
      <p:bldP spid="538678"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EF6088-D296-46DB-8002-E5D2F8DD1F78}"/>
              </a:ext>
            </a:extLst>
          </p:cNvPr>
          <p:cNvSpPr>
            <a:spLocks noGrp="1"/>
          </p:cNvSpPr>
          <p:nvPr>
            <p:ph type="title"/>
          </p:nvPr>
        </p:nvSpPr>
        <p:spPr/>
        <p:txBody>
          <a:bodyPr/>
          <a:lstStyle/>
          <a:p>
            <a:r>
              <a:rPr lang="en-US" dirty="0"/>
              <a:t>Indicate on NOI</a:t>
            </a:r>
          </a:p>
        </p:txBody>
      </p:sp>
      <p:sp>
        <p:nvSpPr>
          <p:cNvPr id="5" name="Content Placeholder 4">
            <a:extLst>
              <a:ext uri="{FF2B5EF4-FFF2-40B4-BE49-F238E27FC236}">
                <a16:creationId xmlns:a16="http://schemas.microsoft.com/office/drawing/2014/main" id="{BCCE454A-BC52-4481-A05C-78110FA7B1C1}"/>
              </a:ext>
            </a:extLst>
          </p:cNvPr>
          <p:cNvSpPr>
            <a:spLocks noGrp="1"/>
          </p:cNvSpPr>
          <p:nvPr>
            <p:ph sz="quarter" idx="13"/>
          </p:nvPr>
        </p:nvSpPr>
        <p:spPr>
          <a:xfrm>
            <a:off x="685330" y="1981200"/>
            <a:ext cx="7772870" cy="3424107"/>
          </a:xfrm>
        </p:spPr>
        <p:txBody>
          <a:bodyPr/>
          <a:lstStyle/>
          <a:p>
            <a:r>
              <a:rPr lang="en-US" dirty="0"/>
              <a:t>If these monitoring requirements apply to you, be sure to indicate that fact on your Notice of Intent (NOI).</a:t>
            </a:r>
          </a:p>
          <a:p>
            <a:r>
              <a:rPr lang="en-US" dirty="0"/>
              <a:t>Mark your correct sector.</a:t>
            </a:r>
          </a:p>
          <a:p>
            <a:endParaRPr lang="en-US" dirty="0"/>
          </a:p>
          <a:p>
            <a:endParaRPr lang="en-US" dirty="0"/>
          </a:p>
          <a:p>
            <a:pPr marL="0" indent="0">
              <a:buNone/>
            </a:pPr>
            <a:r>
              <a:rPr lang="en-US" dirty="0"/>
              <a:t>Example:</a:t>
            </a:r>
          </a:p>
        </p:txBody>
      </p:sp>
      <p:pic>
        <p:nvPicPr>
          <p:cNvPr id="6" name="Picture 5">
            <a:extLst>
              <a:ext uri="{FF2B5EF4-FFF2-40B4-BE49-F238E27FC236}">
                <a16:creationId xmlns:a16="http://schemas.microsoft.com/office/drawing/2014/main" id="{045884BB-C49A-46F0-87D2-8280C252C0B1}"/>
              </a:ext>
            </a:extLst>
          </p:cNvPr>
          <p:cNvPicPr>
            <a:picLocks noChangeAspect="1"/>
          </p:cNvPicPr>
          <p:nvPr/>
        </p:nvPicPr>
        <p:blipFill>
          <a:blip r:embed="rId4"/>
          <a:stretch>
            <a:fillRect/>
          </a:stretch>
        </p:blipFill>
        <p:spPr>
          <a:xfrm>
            <a:off x="0" y="4821236"/>
            <a:ext cx="9144000" cy="2036764"/>
          </a:xfrm>
          <a:prstGeom prst="rect">
            <a:avLst/>
          </a:prstGeom>
        </p:spPr>
      </p:pic>
      <p:pic>
        <p:nvPicPr>
          <p:cNvPr id="7" name="Picture 6">
            <a:extLst>
              <a:ext uri="{FF2B5EF4-FFF2-40B4-BE49-F238E27FC236}">
                <a16:creationId xmlns:a16="http://schemas.microsoft.com/office/drawing/2014/main" id="{39F04EDF-4F2F-4862-9570-332A5338DE0F}"/>
              </a:ext>
            </a:extLst>
          </p:cNvPr>
          <p:cNvPicPr>
            <a:picLocks noChangeAspect="1"/>
          </p:cNvPicPr>
          <p:nvPr/>
        </p:nvPicPr>
        <p:blipFill>
          <a:blip r:embed="rId5"/>
          <a:stretch>
            <a:fillRect/>
          </a:stretch>
        </p:blipFill>
        <p:spPr>
          <a:xfrm>
            <a:off x="6629400" y="5623441"/>
            <a:ext cx="286537" cy="310923"/>
          </a:xfrm>
          <a:prstGeom prst="rect">
            <a:avLst/>
          </a:prstGeom>
        </p:spPr>
      </p:pic>
      <p:cxnSp>
        <p:nvCxnSpPr>
          <p:cNvPr id="9" name="Straight Connector 8">
            <a:extLst>
              <a:ext uri="{FF2B5EF4-FFF2-40B4-BE49-F238E27FC236}">
                <a16:creationId xmlns:a16="http://schemas.microsoft.com/office/drawing/2014/main" id="{DBFFFE00-45EA-4BAE-BB21-0E48DC75CFA7}"/>
              </a:ext>
            </a:extLst>
          </p:cNvPr>
          <p:cNvCxnSpPr/>
          <p:nvPr/>
        </p:nvCxnSpPr>
        <p:spPr>
          <a:xfrm>
            <a:off x="123432" y="5867400"/>
            <a:ext cx="642976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14745C7-661E-4B75-B75A-566F0406FBDC}"/>
              </a:ext>
            </a:extLst>
          </p:cNvPr>
          <p:cNvPicPr>
            <a:picLocks noChangeAspect="1"/>
          </p:cNvPicPr>
          <p:nvPr/>
        </p:nvPicPr>
        <p:blipFill>
          <a:blip r:embed="rId5"/>
          <a:stretch>
            <a:fillRect/>
          </a:stretch>
        </p:blipFill>
        <p:spPr>
          <a:xfrm>
            <a:off x="2733964" y="5948859"/>
            <a:ext cx="210334" cy="228235"/>
          </a:xfrm>
          <a:prstGeom prst="rect">
            <a:avLst/>
          </a:prstGeom>
        </p:spPr>
      </p:pic>
      <p:pic>
        <p:nvPicPr>
          <p:cNvPr id="14" name="Audio 13">
            <a:hlinkClick r:id="" action="ppaction://media"/>
            <a:extLst>
              <a:ext uri="{FF2B5EF4-FFF2-40B4-BE49-F238E27FC236}">
                <a16:creationId xmlns:a16="http://schemas.microsoft.com/office/drawing/2014/main" id="{0D869E95-6340-4A87-9C78-660F3AC9D2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84206058"/>
      </p:ext>
    </p:extLst>
  </p:cSld>
  <p:clrMapOvr>
    <a:masterClrMapping/>
  </p:clrMapOvr>
  <mc:AlternateContent xmlns:mc="http://schemas.openxmlformats.org/markup-compatibility/2006" xmlns:p14="http://schemas.microsoft.com/office/powerpoint/2010/main">
    <mc:Choice Requires="p14">
      <p:transition spd="slow" p14:dur="2000" advTm="27485"/>
    </mc:Choice>
    <mc:Fallback xmlns="">
      <p:transition spd="slow" advTm="27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228600"/>
            <a:ext cx="7773338" cy="1596177"/>
          </a:xfrm>
        </p:spPr>
        <p:txBody>
          <a:bodyPr>
            <a:normAutofit/>
          </a:bodyPr>
          <a:lstStyle/>
          <a:p>
            <a:r>
              <a:rPr lang="en-US" dirty="0"/>
              <a:t>Qualifying Runoff Events – </a:t>
            </a:r>
            <a:br>
              <a:rPr lang="en-US" dirty="0"/>
            </a:br>
            <a:r>
              <a:rPr lang="en-US" dirty="0"/>
              <a:t>The Rules</a:t>
            </a:r>
          </a:p>
        </p:txBody>
      </p:sp>
      <p:sp>
        <p:nvSpPr>
          <p:cNvPr id="3" name="Content Placeholder 2"/>
          <p:cNvSpPr>
            <a:spLocks noGrp="1"/>
          </p:cNvSpPr>
          <p:nvPr>
            <p:ph sz="quarter" idx="13"/>
          </p:nvPr>
        </p:nvSpPr>
        <p:spPr>
          <a:xfrm>
            <a:off x="228600" y="1600200"/>
            <a:ext cx="8686800" cy="4953000"/>
          </a:xfrm>
        </p:spPr>
        <p:txBody>
          <a:bodyPr>
            <a:normAutofit lnSpcReduction="10000"/>
          </a:bodyPr>
          <a:lstStyle/>
          <a:p>
            <a:r>
              <a:rPr lang="en-US" dirty="0"/>
              <a:t>Collect samples within 30-60 minutes after RUNOFF begins discharging from your facility at the outfall area(s).</a:t>
            </a:r>
          </a:p>
          <a:p>
            <a:pPr lvl="1"/>
            <a:r>
              <a:rPr lang="en-US" dirty="0"/>
              <a:t>The goal: collect the FIRST FLUSH of pollutants and rainwater leaving your facility.</a:t>
            </a:r>
          </a:p>
          <a:p>
            <a:pPr lvl="1"/>
            <a:r>
              <a:rPr lang="en-US" dirty="0"/>
              <a:t>If samples not collected within the first 30 minutes, must document why not.</a:t>
            </a:r>
          </a:p>
          <a:p>
            <a:r>
              <a:rPr lang="en-US" dirty="0"/>
              <a:t>Collect samples during regular working </a:t>
            </a:r>
            <a:r>
              <a:rPr lang="en-US" u="sng" dirty="0"/>
              <a:t>and</a:t>
            </a:r>
            <a:r>
              <a:rPr lang="en-US" dirty="0"/>
              <a:t> daylight hours.</a:t>
            </a:r>
          </a:p>
          <a:p>
            <a:pPr lvl="1"/>
            <a:r>
              <a:rPr lang="en-US" dirty="0"/>
              <a:t>Facilities operating for extended hours/shifts must have personnel trained and available to collect samples during those operational periods (daylight only).</a:t>
            </a:r>
          </a:p>
          <a:p>
            <a:r>
              <a:rPr lang="en-US" dirty="0"/>
              <a:t>Rainfall event must total at least 0.10 inches of rain.</a:t>
            </a:r>
          </a:p>
          <a:p>
            <a:r>
              <a:rPr lang="en-US" dirty="0"/>
              <a:t>Must be at least 72 hours from a previous measurable runoff event.</a:t>
            </a:r>
          </a:p>
          <a:p>
            <a:pPr lvl="1"/>
            <a:r>
              <a:rPr lang="en-US" dirty="0"/>
              <a:t>Measurable means 0.10 inches or more of rain.</a:t>
            </a:r>
          </a:p>
        </p:txBody>
      </p:sp>
      <p:pic>
        <p:nvPicPr>
          <p:cNvPr id="4" name="Audio 3">
            <a:hlinkClick r:id="" action="ppaction://media"/>
            <a:extLst>
              <a:ext uri="{FF2B5EF4-FFF2-40B4-BE49-F238E27FC236}">
                <a16:creationId xmlns:a16="http://schemas.microsoft.com/office/drawing/2014/main" id="{4A8C51F3-90EA-41CE-8298-E9234BF909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685051"/>
      </p:ext>
    </p:extLst>
  </p:cSld>
  <p:clrMapOvr>
    <a:masterClrMapping/>
  </p:clrMapOvr>
  <mc:AlternateContent xmlns:mc="http://schemas.openxmlformats.org/markup-compatibility/2006" xmlns:p14="http://schemas.microsoft.com/office/powerpoint/2010/main">
    <mc:Choice Requires="p14">
      <p:transition spd="slow" p14:dur="2000" advTm="16540"/>
    </mc:Choice>
    <mc:Fallback xmlns="">
      <p:transition spd="slow" advTm="16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3125</TotalTime>
  <Words>2743</Words>
  <Application>Microsoft Office PowerPoint</Application>
  <PresentationFormat>On-screen Show (4:3)</PresentationFormat>
  <Paragraphs>234</Paragraphs>
  <Slides>46</Slides>
  <Notes>3</Notes>
  <HiddenSlides>0</HiddenSlides>
  <MMClips>46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Century Gothic</vt:lpstr>
      <vt:lpstr>Tw Cen MT</vt:lpstr>
      <vt:lpstr>Droplet</vt:lpstr>
      <vt:lpstr>Storm Water Sampling - NELM</vt:lpstr>
      <vt:lpstr>How to view our webinar series</vt:lpstr>
      <vt:lpstr>Outline</vt:lpstr>
      <vt:lpstr>The Basics</vt:lpstr>
      <vt:lpstr>Why are you doing this?</vt:lpstr>
      <vt:lpstr>Where is my outfall?</vt:lpstr>
      <vt:lpstr>PowerPoint Presentation</vt:lpstr>
      <vt:lpstr>Indicate on NOI</vt:lpstr>
      <vt:lpstr>Qualifying Runoff Events –  The Rules</vt:lpstr>
      <vt:lpstr>Ice and Snow Melt Runoff</vt:lpstr>
      <vt:lpstr>Equipment Needed</vt:lpstr>
      <vt:lpstr>PowerPoint Presentation</vt:lpstr>
      <vt:lpstr>Sampling Procedure</vt:lpstr>
      <vt:lpstr>Representative Outfalls &amp; Analytical Monitoring</vt:lpstr>
      <vt:lpstr>Analytical monitoring </vt:lpstr>
      <vt:lpstr>Effluent Limitations Sampling</vt:lpstr>
      <vt:lpstr>Laboratory reminders</vt:lpstr>
      <vt:lpstr>pH</vt:lpstr>
      <vt:lpstr>LOCAL Available Labs*</vt:lpstr>
      <vt:lpstr>Sector-Specific Analytical Monitoring</vt:lpstr>
      <vt:lpstr>2017 OKR05 – Effluent Limitations monitoring</vt:lpstr>
      <vt:lpstr>2017 OKR05 – Effluent Limitations monitoring</vt:lpstr>
      <vt:lpstr>2017 OKR05, Table 7-2</vt:lpstr>
      <vt:lpstr>2017 OKR05, Table 1-1</vt:lpstr>
      <vt:lpstr>Sector A – Timber Products</vt:lpstr>
      <vt:lpstr>Sector C – Chemical and Allied Products Manufacturing</vt:lpstr>
      <vt:lpstr>Sector D - Asphalt Paving and Roofing Materials and Lubricant Manufacturers</vt:lpstr>
      <vt:lpstr>Sector E - Glass, Clay, Cement, Concrete, and Gypsum Products </vt:lpstr>
      <vt:lpstr>Sector J - Mineral Mining and Dressing</vt:lpstr>
      <vt:lpstr>Sector K - Hazardous Waste Treatment, Storage, or Disposal Facilities </vt:lpstr>
      <vt:lpstr>PowerPoint Presentation</vt:lpstr>
      <vt:lpstr>Sector L – Landfills, Land Application Sites, and Open Dumps </vt:lpstr>
      <vt:lpstr>PowerPoint Presentation</vt:lpstr>
      <vt:lpstr>Sector O – Steam Electric Generating Facilities </vt:lpstr>
      <vt:lpstr>Sector S – Air Transportation</vt:lpstr>
      <vt:lpstr>E-dmr</vt:lpstr>
      <vt:lpstr>Online DMR Reporting</vt:lpstr>
      <vt:lpstr>Online DMR Reporting</vt:lpstr>
      <vt:lpstr>Online DMR Reporting</vt:lpstr>
      <vt:lpstr>PowerPoint Presentation</vt:lpstr>
      <vt:lpstr>Example DMR</vt:lpstr>
      <vt:lpstr>Example lab results – raw data</vt:lpstr>
      <vt:lpstr>ExCeedance</vt:lpstr>
      <vt:lpstr>Exceedance – what to do</vt:lpstr>
      <vt:lpstr>2017 OKR05 – Effluent Limitations monitoring, Exceedance</vt:lpstr>
      <vt:lpstr>PowerPoint Presentation</vt:lpstr>
    </vt:vector>
  </TitlesOfParts>
  <Company>City of Oklahoma City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Visual Monitoring</dc:title>
  <dc:creator>Rebecca Dallen</dc:creator>
  <cp:lastModifiedBy>Vierck, Brooke</cp:lastModifiedBy>
  <cp:revision>172</cp:revision>
  <cp:lastPrinted>2020-07-22T22:15:34Z</cp:lastPrinted>
  <dcterms:created xsi:type="dcterms:W3CDTF">2015-04-15T19:14:20Z</dcterms:created>
  <dcterms:modified xsi:type="dcterms:W3CDTF">2025-04-25T15:18:03Z</dcterms:modified>
</cp:coreProperties>
</file>