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81" r:id="rId1"/>
  </p:sldMasterIdLst>
  <p:notesMasterIdLst>
    <p:notesMasterId r:id="rId69"/>
  </p:notesMasterIdLst>
  <p:sldIdLst>
    <p:sldId id="256" r:id="rId2"/>
    <p:sldId id="257" r:id="rId3"/>
    <p:sldId id="258" r:id="rId4"/>
    <p:sldId id="383" r:id="rId5"/>
    <p:sldId id="377" r:id="rId6"/>
    <p:sldId id="378" r:id="rId7"/>
    <p:sldId id="380" r:id="rId8"/>
    <p:sldId id="379" r:id="rId9"/>
    <p:sldId id="381" r:id="rId10"/>
    <p:sldId id="382" r:id="rId11"/>
    <p:sldId id="384" r:id="rId12"/>
    <p:sldId id="376"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60" r:id="rId26"/>
    <p:sldId id="366" r:id="rId27"/>
    <p:sldId id="368" r:id="rId28"/>
    <p:sldId id="386" r:id="rId29"/>
    <p:sldId id="387" r:id="rId30"/>
    <p:sldId id="388" r:id="rId31"/>
    <p:sldId id="390" r:id="rId32"/>
    <p:sldId id="391" r:id="rId33"/>
    <p:sldId id="392" r:id="rId34"/>
    <p:sldId id="389" r:id="rId35"/>
    <p:sldId id="367" r:id="rId36"/>
    <p:sldId id="283" r:id="rId37"/>
    <p:sldId id="284" r:id="rId38"/>
    <p:sldId id="285" r:id="rId39"/>
    <p:sldId id="286" r:id="rId40"/>
    <p:sldId id="287" r:id="rId41"/>
    <p:sldId id="288" r:id="rId42"/>
    <p:sldId id="289" r:id="rId43"/>
    <p:sldId id="290" r:id="rId44"/>
    <p:sldId id="291" r:id="rId45"/>
    <p:sldId id="292" r:id="rId46"/>
    <p:sldId id="293" r:id="rId47"/>
    <p:sldId id="371" r:id="rId48"/>
    <p:sldId id="372" r:id="rId49"/>
    <p:sldId id="385" r:id="rId50"/>
    <p:sldId id="373" r:id="rId51"/>
    <p:sldId id="374" r:id="rId52"/>
    <p:sldId id="393" r:id="rId53"/>
    <p:sldId id="394" r:id="rId54"/>
    <p:sldId id="395" r:id="rId55"/>
    <p:sldId id="396" r:id="rId56"/>
    <p:sldId id="397" r:id="rId57"/>
    <p:sldId id="375" r:id="rId58"/>
    <p:sldId id="404" r:id="rId59"/>
    <p:sldId id="403" r:id="rId60"/>
    <p:sldId id="356" r:id="rId61"/>
    <p:sldId id="357" r:id="rId62"/>
    <p:sldId id="400" r:id="rId63"/>
    <p:sldId id="398" r:id="rId64"/>
    <p:sldId id="399" r:id="rId65"/>
    <p:sldId id="401" r:id="rId66"/>
    <p:sldId id="402" r:id="rId67"/>
    <p:sldId id="343" r:id="rId6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8" d="100"/>
          <a:sy n="88"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FEA58B-19F1-4224-BB23-432B9A36AFA3}" type="datetimeFigureOut">
              <a:rPr lang="en-US" smtClean="0"/>
              <a:t>4/25/2025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73125E-9C80-4667-B138-4BB72C1DD674}" type="slidenum">
              <a:rPr lang="en-US" smtClean="0"/>
              <a:t>‹#›</a:t>
            </a:fld>
            <a:endParaRPr lang="en-US"/>
          </a:p>
        </p:txBody>
      </p:sp>
    </p:spTree>
    <p:extLst>
      <p:ext uri="{BB962C8B-B14F-4D97-AF65-F5344CB8AC3E}">
        <p14:creationId xmlns:p14="http://schemas.microsoft.com/office/powerpoint/2010/main" val="312480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Getty Images</a:t>
            </a:r>
          </a:p>
        </p:txBody>
      </p:sp>
      <p:sp>
        <p:nvSpPr>
          <p:cNvPr id="4" name="Slide Number Placeholder 3"/>
          <p:cNvSpPr>
            <a:spLocks noGrp="1"/>
          </p:cNvSpPr>
          <p:nvPr>
            <p:ph type="sldNum" sz="quarter" idx="5"/>
          </p:nvPr>
        </p:nvSpPr>
        <p:spPr/>
        <p:txBody>
          <a:bodyPr/>
          <a:lstStyle/>
          <a:p>
            <a:fld id="{A4D2A128-F90D-4663-BC4C-10C4D0501D7F}" type="slidenum">
              <a:rPr lang="en-US" smtClean="0"/>
              <a:t>67</a:t>
            </a:fld>
            <a:endParaRPr lang="en-US"/>
          </a:p>
        </p:txBody>
      </p:sp>
    </p:spTree>
    <p:extLst>
      <p:ext uri="{BB962C8B-B14F-4D97-AF65-F5344CB8AC3E}">
        <p14:creationId xmlns:p14="http://schemas.microsoft.com/office/powerpoint/2010/main" val="228871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410552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81274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08244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284868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7298527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2589016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93049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1966806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9703294"/>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879826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9153900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33364053"/>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14383783"/>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0B90D90-AA62-404D-A741-635B4370F9CB}" type="datetimeFigureOut">
              <a:rPr lang="en-US" smtClean="0"/>
              <a:t>4/25/2025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1373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57002E4-6836-46D1-9DBB-3C27C0DD3A89}" type="datetimeFigureOut">
              <a:rPr lang="en-US" smtClean="0"/>
              <a:t>4/25/2025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515878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7844701"/>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060071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BC48EC7-AF6A-48D3-8284-14BACBEBDD84}" type="datetimeFigureOut">
              <a:rPr lang="en-US" smtClean="0"/>
              <a:t>4/25/2025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5568127"/>
      </p:ext>
    </p:extLst>
  </p:cSld>
  <p:clrMap bg1="dk1" tx1="lt1" bg2="dk2"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en.wikipedia.org/wiki/Industrial_stormwater"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deq.ok.gov/water-quality-division/wastewater-stormwater/stormwater-permitting/okr05-industrial-stormwater/" TargetMode="External"/><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hyperlink" Target="http://www.epa.gov/npdes/stormwater-discharges-industrial-activiti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hyperlink" Target="http://www.okc.gov/swq" TargetMode="External"/><Relationship Id="rId4" Type="http://schemas.openxmlformats.org/officeDocument/2006/relationships/image" Target="../media/image9.jpeg"/><Relationship Id="rId9" Type="http://schemas.openxmlformats.org/officeDocument/2006/relationships/hyperlink" Target="http://www.okc.gov/departments/public-works/divisions/storm-water-quality/storm-water-quality-workshops"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osmre.gov/lrg/docs/SMCRA.pd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hyperlink" Target="http://www.deq.ok.gov/water-quality-division/wastewater-stormwater/stormwater-permitting/okr05-industrial-stormwater" TargetMode="External"/><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11" Type="http://schemas.openxmlformats.org/officeDocument/2006/relationships/image" Target="../media/image81.png"/><Relationship Id="rId5" Type="http://schemas.openxmlformats.org/officeDocument/2006/relationships/image" Target="../media/image2.png"/><Relationship Id="rId10" Type="http://schemas.openxmlformats.org/officeDocument/2006/relationships/image" Target="../media/image80.png"/><Relationship Id="rId4" Type="http://schemas.openxmlformats.org/officeDocument/2006/relationships/image" Target="../media/image9.jpe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82.png"/><Relationship Id="rId4" Type="http://schemas.openxmlformats.org/officeDocument/2006/relationships/image" Target="../media/image9.jpeg"/><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hyperlink" Target="http://www.en.wikipedia.org/wiki/Industrial_stormwater" TargetMode="External"/><Relationship Id="rId3" Type="http://schemas.openxmlformats.org/officeDocument/2006/relationships/slideLayout" Target="../slideLayouts/slideLayout2.xml"/><Relationship Id="rId7" Type="http://schemas.openxmlformats.org/officeDocument/2006/relationships/hyperlink" Target="https://en.wikipedia.org/wiki/United_States_Environmental_Protection_Agency"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en.wikipedia.org/wiki/Clean_Water_Act" TargetMode="External"/><Relationship Id="rId5" Type="http://schemas.openxmlformats.org/officeDocument/2006/relationships/hyperlink" Target="https://en.wikipedia.org/wiki/Water_pollution" TargetMode="External"/><Relationship Id="rId4" Type="http://schemas.openxmlformats.org/officeDocument/2006/relationships/hyperlink" Target="https://en.wikipedia.org/wiki/Surface_runoff" TargetMode="Externa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89.jpe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93.jpe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slideLayout" Target="../slideLayouts/slideLayout2.xml"/><Relationship Id="rId7" Type="http://schemas.openxmlformats.org/officeDocument/2006/relationships/image" Target="../media/image97.jpe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slideLayout" Target="../slideLayouts/slideLayout2.xml"/><Relationship Id="rId7" Type="http://schemas.openxmlformats.org/officeDocument/2006/relationships/image" Target="../media/image102.jpe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slideLayout" Target="../slideLayouts/slideLayout2.xml"/><Relationship Id="rId7" Type="http://schemas.openxmlformats.org/officeDocument/2006/relationships/image" Target="../media/image107.jpe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slideLayout" Target="../slideLayouts/slideLayout2.xml"/><Relationship Id="rId7" Type="http://schemas.openxmlformats.org/officeDocument/2006/relationships/image" Target="../media/image112.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17.jpe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21.jpe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hyperlink" Target="http://www.en.wikipedia.org/wiki/Industrial_stormwater"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8.png"/><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8" Type="http://schemas.openxmlformats.org/officeDocument/2006/relationships/hyperlink" Target="http://www.deq.ok.gov/water-quality-division/wastewater-stormwater/stormwater-permitting/okr05-industrial-stormwater/" TargetMode="External"/><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8.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8.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8.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8.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hyperlink" Target="mailto:rebecca.dallen@okc.gov" TargetMode="External"/><Relationship Id="rId5" Type="http://schemas.openxmlformats.org/officeDocument/2006/relationships/image" Target="../media/image12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Asphalt" TargetMode="External"/><Relationship Id="rId13" Type="http://schemas.openxmlformats.org/officeDocument/2006/relationships/hyperlink" Target="https://en.wikipedia.org/wiki/Concrete" TargetMode="External"/><Relationship Id="rId18" Type="http://schemas.openxmlformats.org/officeDocument/2006/relationships/hyperlink" Target="http://www.en.wikipedia.org/wiki/Industrial_stormwater" TargetMode="External"/><Relationship Id="rId3" Type="http://schemas.openxmlformats.org/officeDocument/2006/relationships/slideLayout" Target="../slideLayouts/slideLayout2.xml"/><Relationship Id="rId7" Type="http://schemas.openxmlformats.org/officeDocument/2006/relationships/hyperlink" Target="https://en.wikipedia.org/wiki/Chemical_plant" TargetMode="External"/><Relationship Id="rId12" Type="http://schemas.openxmlformats.org/officeDocument/2006/relationships/hyperlink" Target="https://en.wikipedia.org/wiki/Cement" TargetMode="External"/><Relationship Id="rId17" Type="http://schemas.openxmlformats.org/officeDocument/2006/relationships/hyperlink" Target="https://en.wikipedia.org/wiki/Coal_mining" TargetMode="External"/><Relationship Id="rId2" Type="http://schemas.openxmlformats.org/officeDocument/2006/relationships/audio" Target="../media/media7.m4a"/><Relationship Id="rId16" Type="http://schemas.openxmlformats.org/officeDocument/2006/relationships/hyperlink" Target="https://en.wikipedia.org/wiki/Mining" TargetMode="External"/><Relationship Id="rId1" Type="http://schemas.microsoft.com/office/2007/relationships/media" Target="../media/media7.m4a"/><Relationship Id="rId6" Type="http://schemas.openxmlformats.org/officeDocument/2006/relationships/hyperlink" Target="https://en.wikipedia.org/wiki/Paper" TargetMode="External"/><Relationship Id="rId11" Type="http://schemas.openxmlformats.org/officeDocument/2006/relationships/hyperlink" Target="https://en.wikipedia.org/wiki/Clay" TargetMode="External"/><Relationship Id="rId5" Type="http://schemas.openxmlformats.org/officeDocument/2006/relationships/hyperlink" Target="https://en.wikipedia.org/wiki/Wood_preservation" TargetMode="External"/><Relationship Id="rId15" Type="http://schemas.openxmlformats.org/officeDocument/2006/relationships/hyperlink" Target="https://en.wikipedia.org/wiki/Smelting" TargetMode="External"/><Relationship Id="rId10" Type="http://schemas.openxmlformats.org/officeDocument/2006/relationships/hyperlink" Target="https://en.wikipedia.org/wiki/Glass" TargetMode="External"/><Relationship Id="rId19" Type="http://schemas.openxmlformats.org/officeDocument/2006/relationships/image" Target="../media/image8.png"/><Relationship Id="rId4" Type="http://schemas.openxmlformats.org/officeDocument/2006/relationships/hyperlink" Target="https://en.wikipedia.org/wiki/Forest_product" TargetMode="External"/><Relationship Id="rId9" Type="http://schemas.openxmlformats.org/officeDocument/2006/relationships/hyperlink" Target="https://en.wikipedia.org/wiki/Asphalt_shingle" TargetMode="External"/><Relationship Id="rId14" Type="http://schemas.openxmlformats.org/officeDocument/2006/relationships/hyperlink" Target="https://en.wikipedia.org/wiki/Gypsu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Wrecking_yard" TargetMode="External"/><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en.wikipedia.org/wiki/Landfill" TargetMode="External"/><Relationship Id="rId12" Type="http://schemas.openxmlformats.org/officeDocument/2006/relationships/hyperlink" Target="http://www.en.wikipedia.org/wiki/Industrial_stormwater"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en.wikipedia.org/wiki/Hazardous_Waste" TargetMode="External"/><Relationship Id="rId11" Type="http://schemas.openxmlformats.org/officeDocument/2006/relationships/hyperlink" Target="https://en.wikipedia.org/wiki/Freight_terminal" TargetMode="External"/><Relationship Id="rId5" Type="http://schemas.openxmlformats.org/officeDocument/2006/relationships/hyperlink" Target="https://en.wikipedia.org/wiki/Mining" TargetMode="External"/><Relationship Id="rId10" Type="http://schemas.openxmlformats.org/officeDocument/2006/relationships/hyperlink" Target="https://en.wikipedia.org/wiki/Fossil_fuel_power_station" TargetMode="External"/><Relationship Id="rId4" Type="http://schemas.openxmlformats.org/officeDocument/2006/relationships/hyperlink" Target="https://en.wikipedia.org/wiki/Extraction_of_petroleum" TargetMode="External"/><Relationship Id="rId9" Type="http://schemas.openxmlformats.org/officeDocument/2006/relationships/hyperlink" Target="https://en.wikipedia.org/wiki/Recyclin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hyperlink" Target="http://www.en.wikipedia.org/wiki/Industrial_stormwater" TargetMode="External"/><Relationship Id="rId4" Type="http://schemas.openxmlformats.org/officeDocument/2006/relationships/hyperlink" Target="https://en.wikipedia.org/wiki/Sewage_treat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346C-FACA-4115-B2CC-D02158196EA8}"/>
              </a:ext>
            </a:extLst>
          </p:cNvPr>
          <p:cNvSpPr>
            <a:spLocks noGrp="1"/>
          </p:cNvSpPr>
          <p:nvPr>
            <p:ph type="ctrTitle"/>
          </p:nvPr>
        </p:nvSpPr>
        <p:spPr>
          <a:xfrm>
            <a:off x="3045368" y="2043663"/>
            <a:ext cx="6105194" cy="2031055"/>
          </a:xfrm>
        </p:spPr>
        <p:txBody>
          <a:bodyPr>
            <a:normAutofit fontScale="90000"/>
          </a:bodyPr>
          <a:lstStyle/>
          <a:p>
            <a:r>
              <a:rPr lang="en-US" dirty="0">
                <a:solidFill>
                  <a:srgbClr val="FFFFFF"/>
                </a:solidFill>
              </a:rPr>
              <a:t>Industrial Facility Site Inspections</a:t>
            </a:r>
          </a:p>
        </p:txBody>
      </p:sp>
      <p:sp>
        <p:nvSpPr>
          <p:cNvPr id="3" name="Subtitle 2">
            <a:extLst>
              <a:ext uri="{FF2B5EF4-FFF2-40B4-BE49-F238E27FC236}">
                <a16:creationId xmlns:a16="http://schemas.microsoft.com/office/drawing/2014/main" id="{2DA82A96-261A-4542-8E76-800B6A4AEBFA}"/>
              </a:ext>
            </a:extLst>
          </p:cNvPr>
          <p:cNvSpPr>
            <a:spLocks noGrp="1"/>
          </p:cNvSpPr>
          <p:nvPr>
            <p:ph type="subTitle" idx="1"/>
          </p:nvPr>
        </p:nvSpPr>
        <p:spPr>
          <a:xfrm>
            <a:off x="3045368" y="4074718"/>
            <a:ext cx="6105194" cy="682079"/>
          </a:xfrm>
        </p:spPr>
        <p:txBody>
          <a:bodyPr>
            <a:normAutofit/>
          </a:bodyPr>
          <a:lstStyle/>
          <a:p>
            <a:r>
              <a:rPr lang="en-US" dirty="0">
                <a:solidFill>
                  <a:srgbClr val="FFFFFF"/>
                </a:solidFill>
              </a:rPr>
              <a:t>What to expect, look for &amp; document</a:t>
            </a:r>
          </a:p>
        </p:txBody>
      </p:sp>
      <p:pic>
        <p:nvPicPr>
          <p:cNvPr id="6" name="Picture 5">
            <a:extLst>
              <a:ext uri="{FF2B5EF4-FFF2-40B4-BE49-F238E27FC236}">
                <a16:creationId xmlns:a16="http://schemas.microsoft.com/office/drawing/2014/main" id="{318E91A7-8B72-40E3-8F09-883382DB31F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4308" y="574787"/>
            <a:ext cx="1924027" cy="1989993"/>
          </a:xfrm>
          <a:prstGeom prst="rect">
            <a:avLst/>
          </a:prstGeom>
        </p:spPr>
      </p:pic>
      <p:pic>
        <p:nvPicPr>
          <p:cNvPr id="7" name="Picture 6">
            <a:extLst>
              <a:ext uri="{FF2B5EF4-FFF2-40B4-BE49-F238E27FC236}">
                <a16:creationId xmlns:a16="http://schemas.microsoft.com/office/drawing/2014/main" id="{D73096BA-4E3C-4EE2-BC4A-05698B36D7A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24628" y="2564780"/>
            <a:ext cx="1346172" cy="1989993"/>
          </a:xfrm>
          <a:prstGeom prst="rect">
            <a:avLst/>
          </a:prstGeom>
        </p:spPr>
      </p:pic>
      <p:pic>
        <p:nvPicPr>
          <p:cNvPr id="5" name="Audio 4">
            <a:hlinkClick r:id="" action="ppaction://media"/>
            <a:extLst>
              <a:ext uri="{FF2B5EF4-FFF2-40B4-BE49-F238E27FC236}">
                <a16:creationId xmlns:a16="http://schemas.microsoft.com/office/drawing/2014/main" id="{38CB3B07-7F43-480B-AC4D-092927FD58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TextBox 7">
            <a:extLst>
              <a:ext uri="{FF2B5EF4-FFF2-40B4-BE49-F238E27FC236}">
                <a16:creationId xmlns:a16="http://schemas.microsoft.com/office/drawing/2014/main" id="{D7C5225D-C8C6-4243-9EB6-4D9D9A1B4700}"/>
              </a:ext>
            </a:extLst>
          </p:cNvPr>
          <p:cNvSpPr txBox="1"/>
          <p:nvPr/>
        </p:nvSpPr>
        <p:spPr>
          <a:xfrm>
            <a:off x="296688" y="5922764"/>
            <a:ext cx="11077071" cy="369332"/>
          </a:xfrm>
          <a:prstGeom prst="rect">
            <a:avLst/>
          </a:prstGeom>
          <a:noFill/>
        </p:spPr>
        <p:txBody>
          <a:bodyPr wrap="none" rtlCol="0">
            <a:spAutoFit/>
          </a:bodyPr>
          <a:lstStyle/>
          <a:p>
            <a:r>
              <a:rPr lang="en-US" dirty="0"/>
              <a:t>To play this presentation and hear the embedded audio, press “F5” from any Windows computer.</a:t>
            </a:r>
          </a:p>
        </p:txBody>
      </p:sp>
    </p:spTree>
    <p:extLst>
      <p:ext uri="{BB962C8B-B14F-4D97-AF65-F5344CB8AC3E}">
        <p14:creationId xmlns:p14="http://schemas.microsoft.com/office/powerpoint/2010/main" val="2672709776"/>
      </p:ext>
    </p:extLst>
  </p:cSld>
  <p:clrMapOvr>
    <a:masterClrMapping/>
  </p:clrMapOvr>
  <mc:AlternateContent xmlns:mc="http://schemas.openxmlformats.org/markup-compatibility/2006" xmlns:p14="http://schemas.microsoft.com/office/powerpoint/2010/main">
    <mc:Choice Requires="p14">
      <p:transition spd="slow" p14:dur="2000" advTm="26152"/>
    </mc:Choice>
    <mc:Fallback xmlns="">
      <p:transition spd="slow" advTm="26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7291-181E-4D06-B233-FFB73FD62FAF}"/>
              </a:ext>
            </a:extLst>
          </p:cNvPr>
          <p:cNvSpPr>
            <a:spLocks noGrp="1"/>
          </p:cNvSpPr>
          <p:nvPr>
            <p:ph type="title"/>
          </p:nvPr>
        </p:nvSpPr>
        <p:spPr/>
        <p:txBody>
          <a:bodyPr/>
          <a:lstStyle/>
          <a:p>
            <a:r>
              <a:rPr lang="en-US" dirty="0"/>
              <a:t>The 29 Industrial and Commercial Sectors, continued</a:t>
            </a:r>
          </a:p>
        </p:txBody>
      </p:sp>
      <p:sp>
        <p:nvSpPr>
          <p:cNvPr id="3" name="Content Placeholder 2">
            <a:extLst>
              <a:ext uri="{FF2B5EF4-FFF2-40B4-BE49-F238E27FC236}">
                <a16:creationId xmlns:a16="http://schemas.microsoft.com/office/drawing/2014/main" id="{DC125D27-49D4-4CBF-8869-3DAA81BFDA26}"/>
              </a:ext>
            </a:extLst>
          </p:cNvPr>
          <p:cNvSpPr>
            <a:spLocks noGrp="1"/>
          </p:cNvSpPr>
          <p:nvPr>
            <p:ph idx="1"/>
          </p:nvPr>
        </p:nvSpPr>
        <p:spPr/>
        <p:txBody>
          <a:bodyPr/>
          <a:lstStyle/>
          <a:p>
            <a:pPr marL="457200" lvl="0" indent="-457200">
              <a:buFont typeface="+mj-lt"/>
              <a:buAutoNum type="alphaUcPeriod" startAt="25"/>
            </a:pPr>
            <a:r>
              <a:rPr lang="en-US" dirty="0"/>
              <a:t>Rubber, Miscellaneous Plastic Products, and Miscellaneous Manufacturing Industries</a:t>
            </a:r>
          </a:p>
          <a:p>
            <a:pPr marL="457200" lvl="0" indent="-457200">
              <a:buFont typeface="+mj-lt"/>
              <a:buAutoNum type="alphaUcPeriod" startAt="25"/>
            </a:pPr>
            <a:r>
              <a:rPr lang="en-US" dirty="0"/>
              <a:t>Leather Tanning and Finishing Facilities</a:t>
            </a:r>
          </a:p>
          <a:p>
            <a:pPr marL="457200" lvl="0" indent="-457200">
              <a:buFont typeface="+mj-lt"/>
              <a:buAutoNum type="alphaUcPeriod" startAt="25"/>
            </a:pPr>
            <a:r>
              <a:rPr lang="en-US" dirty="0"/>
              <a:t>Fabricated Metal Products Manufacturing Facilities</a:t>
            </a:r>
          </a:p>
          <a:p>
            <a:pPr marL="457200" lvl="0" indent="-457200">
              <a:buFont typeface="+mj-lt"/>
              <a:buAutoNum type="alphaUcPeriod" startAt="25"/>
            </a:pPr>
            <a:r>
              <a:rPr lang="en-US" dirty="0"/>
              <a:t>Transportation Equipment, Industrial, or Commercial Machinery Manufacturing Facilities</a:t>
            </a:r>
          </a:p>
          <a:p>
            <a:pPr marL="457200" indent="-457200">
              <a:buFont typeface="+mj-lt"/>
              <a:buAutoNum type="alphaUcPeriod" startAt="25"/>
            </a:pPr>
            <a:r>
              <a:rPr lang="en-US" dirty="0"/>
              <a:t>Electronic and Electrical Equipment and Components, Photographic, and Optical Goods Manufacturing Facilities</a:t>
            </a:r>
          </a:p>
          <a:p>
            <a:pPr marL="457200" indent="-457200">
              <a:buFont typeface="+mj-lt"/>
              <a:buAutoNum type="alphaUcPeriod" startAt="25"/>
            </a:pPr>
            <a:r>
              <a:rPr lang="en-US" dirty="0"/>
              <a:t>Non-Classified Facilities</a:t>
            </a:r>
          </a:p>
          <a:p>
            <a:pPr marL="857250" lvl="1" indent="-457200"/>
            <a:r>
              <a:rPr lang="en-US" dirty="0"/>
              <a:t>Other industrial stormwater discharges designated by the Director as needing a permit, not classified as any previous Sector.  (Assigned)</a:t>
            </a:r>
          </a:p>
        </p:txBody>
      </p:sp>
      <p:sp>
        <p:nvSpPr>
          <p:cNvPr id="4" name="TextBox 3">
            <a:extLst>
              <a:ext uri="{FF2B5EF4-FFF2-40B4-BE49-F238E27FC236}">
                <a16:creationId xmlns:a16="http://schemas.microsoft.com/office/drawing/2014/main" id="{9E163914-AF13-4F7C-8F7F-399D79D9D33C}"/>
              </a:ext>
            </a:extLst>
          </p:cNvPr>
          <p:cNvSpPr txBox="1"/>
          <p:nvPr/>
        </p:nvSpPr>
        <p:spPr>
          <a:xfrm>
            <a:off x="2206909" y="6188763"/>
            <a:ext cx="6739345" cy="646331"/>
          </a:xfrm>
          <a:prstGeom prst="rect">
            <a:avLst/>
          </a:prstGeom>
          <a:noFill/>
        </p:spPr>
        <p:txBody>
          <a:bodyPr wrap="none" rtlCol="0">
            <a:spAutoFit/>
          </a:bodyPr>
          <a:lstStyle/>
          <a:p>
            <a:r>
              <a:rPr lang="en-US" dirty="0"/>
              <a:t>Source:  </a:t>
            </a:r>
            <a:r>
              <a:rPr lang="en-US" dirty="0">
                <a:hlinkClick r:id="rId4"/>
              </a:rPr>
              <a:t>www.en.wikipedia.org/wiki/Industrial_stormwater</a:t>
            </a:r>
            <a:r>
              <a:rPr lang="en-US" dirty="0"/>
              <a:t>  </a:t>
            </a:r>
          </a:p>
          <a:p>
            <a:endParaRPr lang="en-US" dirty="0"/>
          </a:p>
        </p:txBody>
      </p:sp>
      <p:pic>
        <p:nvPicPr>
          <p:cNvPr id="5" name="Picture 4">
            <a:extLst>
              <a:ext uri="{FF2B5EF4-FFF2-40B4-BE49-F238E27FC236}">
                <a16:creationId xmlns:a16="http://schemas.microsoft.com/office/drawing/2014/main" id="{40C8252E-76DD-4C42-99E9-C7C704A40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12" y="3723899"/>
            <a:ext cx="449215" cy="380105"/>
          </a:xfrm>
          <a:prstGeom prst="rect">
            <a:avLst/>
          </a:prstGeom>
        </p:spPr>
      </p:pic>
      <p:pic>
        <p:nvPicPr>
          <p:cNvPr id="7" name="Picture 6">
            <a:extLst>
              <a:ext uri="{FF2B5EF4-FFF2-40B4-BE49-F238E27FC236}">
                <a16:creationId xmlns:a16="http://schemas.microsoft.com/office/drawing/2014/main" id="{CA7396DC-55C3-4D53-84C0-4483F077D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052" y="4441778"/>
            <a:ext cx="546543" cy="380045"/>
          </a:xfrm>
          <a:prstGeom prst="rect">
            <a:avLst/>
          </a:prstGeom>
        </p:spPr>
      </p:pic>
      <p:pic>
        <p:nvPicPr>
          <p:cNvPr id="8" name="Picture 7">
            <a:extLst>
              <a:ext uri="{FF2B5EF4-FFF2-40B4-BE49-F238E27FC236}">
                <a16:creationId xmlns:a16="http://schemas.microsoft.com/office/drawing/2014/main" id="{61247CE0-B634-4741-9E75-D802D52AFA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314" y="5155096"/>
            <a:ext cx="545281" cy="380045"/>
          </a:xfrm>
          <a:prstGeom prst="rect">
            <a:avLst/>
          </a:prstGeom>
        </p:spPr>
      </p:pic>
      <p:pic>
        <p:nvPicPr>
          <p:cNvPr id="10" name="Audio 9">
            <a:hlinkClick r:id="" action="ppaction://media"/>
            <a:extLst>
              <a:ext uri="{FF2B5EF4-FFF2-40B4-BE49-F238E27FC236}">
                <a16:creationId xmlns:a16="http://schemas.microsoft.com/office/drawing/2014/main" id="{CA6FBBF2-C1C0-458E-B39B-1F8B55C2E4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2991658"/>
      </p:ext>
    </p:extLst>
  </p:cSld>
  <p:clrMapOvr>
    <a:masterClrMapping/>
  </p:clrMapOvr>
  <mc:AlternateContent xmlns:mc="http://schemas.openxmlformats.org/markup-compatibility/2006" xmlns:p14="http://schemas.microsoft.com/office/powerpoint/2010/main">
    <mc:Choice Requires="p14">
      <p:transition spd="slow" p14:dur="2000" advTm="59956"/>
    </mc:Choice>
    <mc:Fallback xmlns="">
      <p:transition spd="slow" advTm="59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Picture 13">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15">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17">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 name="Picture 19">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21">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23">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37" name="Freeform: Shape 2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D5DED76-F0C5-43E4-A19D-FFCCB1E0930A}"/>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lvl="1" algn="ctr" defTabSz="457200" rtl="0">
              <a:lnSpc>
                <a:spcPct val="90000"/>
              </a:lnSpc>
              <a:spcBef>
                <a:spcPct val="0"/>
              </a:spcBef>
            </a:pPr>
            <a:r>
              <a:rPr lang="en-US" sz="6200" kern="1200" dirty="0">
                <a:latin typeface="+mj-lt"/>
                <a:ea typeface="+mj-ea"/>
                <a:cs typeface="+mj-cs"/>
              </a:rPr>
              <a:t>Requirements Regarding Site Inspections</a:t>
            </a:r>
          </a:p>
        </p:txBody>
      </p:sp>
      <p:sp>
        <p:nvSpPr>
          <p:cNvPr id="9" name="Text Placeholder 8">
            <a:extLst>
              <a:ext uri="{FF2B5EF4-FFF2-40B4-BE49-F238E27FC236}">
                <a16:creationId xmlns:a16="http://schemas.microsoft.com/office/drawing/2014/main" id="{6E21E864-944E-41ED-ACA1-913EB8C3F13B}"/>
              </a:ext>
            </a:extLst>
          </p:cNvPr>
          <p:cNvSpPr>
            <a:spLocks noGrp="1"/>
          </p:cNvSpPr>
          <p:nvPr>
            <p:ph type="body" idx="1"/>
          </p:nvPr>
        </p:nvSpPr>
        <p:spPr>
          <a:xfrm>
            <a:off x="965505" y="4804812"/>
            <a:ext cx="10260990" cy="1793857"/>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sz="2400" dirty="0">
                <a:solidFill>
                  <a:schemeClr val="tx2"/>
                </a:solidFill>
              </a:rPr>
              <a:t>EPA MSGP</a:t>
            </a:r>
          </a:p>
          <a:p>
            <a:pPr marL="342900" indent="-342900">
              <a:buFont typeface="Arial" panose="020B0604020202020204" pitchFamily="34" charset="0"/>
              <a:buChar char="•"/>
            </a:pPr>
            <a:r>
              <a:rPr lang="en-US" sz="2400" dirty="0">
                <a:solidFill>
                  <a:schemeClr val="tx2"/>
                </a:solidFill>
              </a:rPr>
              <a:t>OKR05 (Oklahoma MSGP)</a:t>
            </a:r>
          </a:p>
          <a:p>
            <a:pPr marL="342900" indent="-342900">
              <a:buFont typeface="Arial" panose="020B0604020202020204" pitchFamily="34" charset="0"/>
              <a:buChar char="•"/>
            </a:pPr>
            <a:r>
              <a:rPr lang="en-US" sz="2400" dirty="0">
                <a:solidFill>
                  <a:schemeClr val="tx2"/>
                </a:solidFill>
              </a:rPr>
              <a:t>Frequency of Inspections</a:t>
            </a:r>
          </a:p>
          <a:p>
            <a:pPr marL="342900" indent="-342900">
              <a:buFont typeface="Arial" panose="020B0604020202020204" pitchFamily="34" charset="0"/>
              <a:buChar char="•"/>
            </a:pPr>
            <a:r>
              <a:rPr lang="en-US" sz="2400" dirty="0">
                <a:solidFill>
                  <a:schemeClr val="tx2"/>
                </a:solidFill>
              </a:rPr>
              <a:t>Sector-Specific requirements</a:t>
            </a:r>
          </a:p>
        </p:txBody>
      </p:sp>
      <p:sp>
        <p:nvSpPr>
          <p:cNvPr id="15" name="TextBox 14">
            <a:extLst>
              <a:ext uri="{FF2B5EF4-FFF2-40B4-BE49-F238E27FC236}">
                <a16:creationId xmlns:a16="http://schemas.microsoft.com/office/drawing/2014/main" id="{11148353-6C72-4770-9506-A2D3874CE318}"/>
              </a:ext>
            </a:extLst>
          </p:cNvPr>
          <p:cNvSpPr txBox="1"/>
          <p:nvPr/>
        </p:nvSpPr>
        <p:spPr>
          <a:xfrm>
            <a:off x="761206" y="683583"/>
            <a:ext cx="10716982" cy="646331"/>
          </a:xfrm>
          <a:prstGeom prst="rect">
            <a:avLst/>
          </a:prstGeom>
          <a:noFill/>
        </p:spPr>
        <p:txBody>
          <a:bodyPr wrap="square" rtlCol="0">
            <a:spAutoFit/>
          </a:bodyPr>
          <a:lstStyle/>
          <a:p>
            <a:r>
              <a:rPr lang="en-US" u="sng" dirty="0">
                <a:solidFill>
                  <a:schemeClr val="tx2"/>
                </a:solidFill>
                <a:hlinkClick r:id="rId8">
                  <a:extLst>
                    <a:ext uri="{A12FA001-AC4F-418D-AE19-62706E023703}">
                      <ahyp:hlinkClr xmlns:ahyp="http://schemas.microsoft.com/office/drawing/2018/hyperlinkcolor" val="tx"/>
                    </a:ext>
                  </a:extLst>
                </a:hlinkClick>
              </a:rPr>
              <a:t>www.deq.ok.gov/water-quality-division/wastewater-stormwater/stormwater-permitting/okr05-industrial-stormwater/</a:t>
            </a:r>
            <a:endParaRPr lang="en-US" dirty="0">
              <a:solidFill>
                <a:schemeClr val="tx2"/>
              </a:solidFill>
            </a:endParaRPr>
          </a:p>
        </p:txBody>
      </p:sp>
      <p:pic>
        <p:nvPicPr>
          <p:cNvPr id="2" name="Audio 1">
            <a:hlinkClick r:id="" action="ppaction://media"/>
            <a:extLst>
              <a:ext uri="{FF2B5EF4-FFF2-40B4-BE49-F238E27FC236}">
                <a16:creationId xmlns:a16="http://schemas.microsoft.com/office/drawing/2014/main" id="{0776FA89-D13C-4558-A27D-F9AC004EB7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5524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123"/>
    </mc:Choice>
    <mc:Fallback xmlns="">
      <p:transition spd="slow" advTm="20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duotone>
              <a:schemeClr val="bg2">
                <a:shade val="62000"/>
                <a:hueMod val="108000"/>
                <a:satMod val="164000"/>
                <a:lumMod val="69000"/>
              </a:schemeClr>
              <a:schemeClr val="bg2">
                <a:tint val="96000"/>
                <a:hueMod val="90000"/>
                <a:satMod val="130000"/>
                <a:lumMod val="134000"/>
              </a:schemeClr>
            </a:duotone>
            <a:extLst>
              <a:ext uri="{28A0092B-C50C-407E-A947-70E740481C1C}">
                <a14:useLocalDpi xmlns:a14="http://schemas.microsoft.com/office/drawing/2010/main" val="0"/>
              </a:ext>
            </a:extLst>
          </a:blip>
          <a:stretch/>
        </a:blipFill>
        <a:effectLst/>
      </p:bgPr>
    </p:bg>
    <p:spTree>
      <p:nvGrpSpPr>
        <p:cNvPr id="1" name=""/>
        <p:cNvGrpSpPr/>
        <p:nvPr/>
      </p:nvGrpSpPr>
      <p:grpSpPr>
        <a:xfrm>
          <a:off x="0" y="0"/>
          <a:ext cx="0" cy="0"/>
          <a:chOff x="0" y="0"/>
          <a:chExt cx="0" cy="0"/>
        </a:xfrm>
      </p:grpSpPr>
      <p:pic>
        <p:nvPicPr>
          <p:cNvPr id="29"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4"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21AE0E-4D5A-4ACF-8686-DC350D5AE6DE}"/>
              </a:ext>
            </a:extLst>
          </p:cNvPr>
          <p:cNvSpPr>
            <a:spLocks noGrp="1"/>
          </p:cNvSpPr>
          <p:nvPr>
            <p:ph type="title"/>
          </p:nvPr>
        </p:nvSpPr>
        <p:spPr>
          <a:xfrm>
            <a:off x="648931" y="629266"/>
            <a:ext cx="4166510" cy="1622321"/>
          </a:xfrm>
        </p:spPr>
        <p:txBody>
          <a:bodyPr vert="horz" lIns="91440" tIns="45720" rIns="91440" bIns="45720" rtlCol="0" anchor="t">
            <a:normAutofit/>
          </a:bodyPr>
          <a:lstStyle/>
          <a:p>
            <a:r>
              <a:rPr lang="en-US"/>
              <a:t>EPA MSGP</a:t>
            </a:r>
            <a:endParaRPr lang="en-US" dirty="0"/>
          </a:p>
        </p:txBody>
      </p:sp>
      <p:sp>
        <p:nvSpPr>
          <p:cNvPr id="3" name="Content Placeholder 2">
            <a:extLst>
              <a:ext uri="{FF2B5EF4-FFF2-40B4-BE49-F238E27FC236}">
                <a16:creationId xmlns:a16="http://schemas.microsoft.com/office/drawing/2014/main" id="{2B776AAB-FE71-4A78-BC7C-AF9E3B5E642E}"/>
              </a:ext>
            </a:extLst>
          </p:cNvPr>
          <p:cNvSpPr>
            <a:spLocks noGrp="1"/>
          </p:cNvSpPr>
          <p:nvPr>
            <p:ph sz="half" idx="1"/>
          </p:nvPr>
        </p:nvSpPr>
        <p:spPr>
          <a:xfrm>
            <a:off x="648931" y="2438400"/>
            <a:ext cx="4166509" cy="3785419"/>
          </a:xfrm>
        </p:spPr>
        <p:txBody>
          <a:bodyPr vert="horz" lIns="91440" tIns="45720" rIns="91440" bIns="45720" rtlCol="0">
            <a:normAutofit/>
          </a:bodyPr>
          <a:lstStyle/>
          <a:p>
            <a:r>
              <a:rPr lang="en-US"/>
              <a:t>Both the current 2015 EPA Industrial MSGP and the proposed 2020 Industrial MSGP reflect the same requirements listed in the Oklahoma Industrial MSGP (OKR05).</a:t>
            </a:r>
          </a:p>
          <a:p>
            <a:r>
              <a:rPr lang="en-US"/>
              <a:t>For more information about the current and proposed EPA MSGPs:</a:t>
            </a:r>
          </a:p>
          <a:p>
            <a:r>
              <a:rPr lang="en-US">
                <a:hlinkClick r:id="rId9"/>
              </a:rPr>
              <a:t>www.epa.gov/npdes/stormwater-discharges-industrial-activities</a:t>
            </a:r>
            <a:r>
              <a:rPr lang="en-US"/>
              <a:t> </a:t>
            </a:r>
            <a:endParaRPr lang="en-US" dirty="0"/>
          </a:p>
        </p:txBody>
      </p:sp>
      <p:sp>
        <p:nvSpPr>
          <p:cNvPr id="35"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6" name="Rectangle 23">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sp>
        <p:nvSpPr>
          <p:cNvPr id="28" name="Rectangle 27">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054290C0-70B1-4EDB-A3D6-9490065E1AE4}"/>
              </a:ext>
            </a:extLst>
          </p:cNvPr>
          <p:cNvPicPr>
            <a:picLocks noGrp="1" noChangeAspect="1"/>
          </p:cNvPicPr>
          <p:nvPr>
            <p:ph sz="half" idx="2"/>
          </p:nvPr>
        </p:nvPicPr>
        <p:blipFill>
          <a:blip r:embed="rId10" cstate="email">
            <a:extLst>
              <a:ext uri="{28A0092B-C50C-407E-A947-70E740481C1C}">
                <a14:useLocalDpi xmlns:a14="http://schemas.microsoft.com/office/drawing/2010/main" val="0"/>
              </a:ext>
            </a:extLst>
          </a:blip>
          <a:stretch>
            <a:fillRect/>
          </a:stretch>
        </p:blipFill>
        <p:spPr>
          <a:xfrm>
            <a:off x="4775683" y="550361"/>
            <a:ext cx="7376561" cy="5901248"/>
          </a:xfrm>
          <a:prstGeom prst="rect">
            <a:avLst/>
          </a:prstGeom>
          <a:ln w="28575">
            <a:solidFill>
              <a:srgbClr val="00B050"/>
            </a:solidFill>
          </a:ln>
          <a:effectLst/>
        </p:spPr>
      </p:pic>
      <p:pic>
        <p:nvPicPr>
          <p:cNvPr id="4" name="Audio 3">
            <a:hlinkClick r:id="" action="ppaction://media"/>
            <a:extLst>
              <a:ext uri="{FF2B5EF4-FFF2-40B4-BE49-F238E27FC236}">
                <a16:creationId xmlns:a16="http://schemas.microsoft.com/office/drawing/2014/main" id="{EC429104-C075-43EC-A5D5-B3D3D87A59F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2279081"/>
      </p:ext>
    </p:extLst>
  </p:cSld>
  <p:clrMapOvr>
    <a:masterClrMapping/>
  </p:clrMapOvr>
  <mc:AlternateContent xmlns:mc="http://schemas.openxmlformats.org/markup-compatibility/2006" xmlns:p14="http://schemas.microsoft.com/office/powerpoint/2010/main">
    <mc:Choice Requires="p14">
      <p:transition spd="slow" p14:dur="2000" advTm="27103"/>
    </mc:Choice>
    <mc:Fallback xmlns="">
      <p:transition spd="slow" advTm="27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duotone>
              <a:schemeClr val="bg2">
                <a:shade val="62000"/>
                <a:hueMod val="108000"/>
                <a:satMod val="164000"/>
                <a:lumMod val="69000"/>
              </a:schemeClr>
              <a:schemeClr val="bg2">
                <a:tint val="96000"/>
                <a:hueMod val="90000"/>
                <a:satMod val="130000"/>
                <a:lumMod val="134000"/>
              </a:schemeClr>
            </a:duotone>
            <a:extLst>
              <a:ext uri="{28A0092B-C50C-407E-A947-70E740481C1C}">
                <a14:useLocalDpi xmlns:a14="http://schemas.microsoft.com/office/drawing/2010/main" val="0"/>
              </a:ext>
            </a:extLst>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84F6B8F-2101-40D9-9133-A4E0F6D99DAE}"/>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sz="3400" dirty="0"/>
              <a:t>Requirements for Site Inspections - </a:t>
            </a:r>
            <a:br>
              <a:rPr lang="en-US" sz="3400" dirty="0"/>
            </a:br>
            <a:r>
              <a:rPr lang="en-US" sz="3400" dirty="0"/>
              <a:t>OKR05</a:t>
            </a:r>
          </a:p>
        </p:txBody>
      </p:sp>
      <p:sp>
        <p:nvSpPr>
          <p:cNvPr id="21" name="Rectangle 20">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5"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pic>
        <p:nvPicPr>
          <p:cNvPr id="4" name="Content Placeholder 3">
            <a:extLst>
              <a:ext uri="{FF2B5EF4-FFF2-40B4-BE49-F238E27FC236}">
                <a16:creationId xmlns:a16="http://schemas.microsoft.com/office/drawing/2014/main" id="{52D7AB65-231C-470E-8651-53E45B8A35EA}"/>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428377" y="188125"/>
            <a:ext cx="6736022" cy="6669875"/>
          </a:xfrm>
          <a:prstGeom prst="rect">
            <a:avLst/>
          </a:prstGeom>
          <a:effectLst/>
        </p:spPr>
      </p:pic>
      <p:pic>
        <p:nvPicPr>
          <p:cNvPr id="12" name="Audio 11">
            <a:hlinkClick r:id="" action="ppaction://media"/>
            <a:extLst>
              <a:ext uri="{FF2B5EF4-FFF2-40B4-BE49-F238E27FC236}">
                <a16:creationId xmlns:a16="http://schemas.microsoft.com/office/drawing/2014/main" id="{5B03CBC8-1300-4389-A3A0-A0614DF807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0228450"/>
      </p:ext>
    </p:extLst>
  </p:cSld>
  <p:clrMapOvr>
    <a:masterClrMapping/>
  </p:clrMapOvr>
  <mc:AlternateContent xmlns:mc="http://schemas.openxmlformats.org/markup-compatibility/2006" xmlns:p14="http://schemas.microsoft.com/office/powerpoint/2010/main">
    <mc:Choice Requires="p14">
      <p:transition spd="slow" p14:dur="2000" advTm="175541"/>
    </mc:Choice>
    <mc:Fallback xmlns="">
      <p:transition spd="slow" advTm="17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duotone>
              <a:schemeClr val="bg2">
                <a:shade val="62000"/>
                <a:hueMod val="108000"/>
                <a:satMod val="164000"/>
                <a:lumMod val="69000"/>
              </a:schemeClr>
              <a:schemeClr val="bg2">
                <a:tint val="96000"/>
                <a:hueMod val="90000"/>
                <a:satMod val="130000"/>
                <a:lumMod val="134000"/>
              </a:schemeClr>
            </a:duotone>
            <a:extLst>
              <a:ext uri="{28A0092B-C50C-407E-A947-70E740481C1C}">
                <a14:useLocalDpi xmlns:a14="http://schemas.microsoft.com/office/drawing/2010/main" val="0"/>
              </a:ext>
            </a:extLst>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7" name="Picture 16">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9" name="Oval 18">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3" name="Picture 22">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5" name="Rectangle 24">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A88497F-F631-4058-A8E5-0C0DF167A83E}"/>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sz="3400" dirty="0"/>
              <a:t>Requirements for Site Inspections - </a:t>
            </a:r>
            <a:br>
              <a:rPr lang="en-US" sz="3400" dirty="0"/>
            </a:br>
            <a:r>
              <a:rPr lang="en-US" sz="3400" dirty="0"/>
              <a:t>OKR05</a:t>
            </a:r>
          </a:p>
        </p:txBody>
      </p:sp>
      <p:sp>
        <p:nvSpPr>
          <p:cNvPr id="27" name="Rectangle 26">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1"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pic>
        <p:nvPicPr>
          <p:cNvPr id="10" name="Content Placeholder 9">
            <a:extLst>
              <a:ext uri="{FF2B5EF4-FFF2-40B4-BE49-F238E27FC236}">
                <a16:creationId xmlns:a16="http://schemas.microsoft.com/office/drawing/2014/main" id="{7526C858-851F-4089-8D91-6B23CBB48AB0}"/>
              </a:ext>
            </a:extLst>
          </p:cNvPr>
          <p:cNvPicPr>
            <a:picLocks noGrp="1" noChangeAspect="1"/>
          </p:cNvPicPr>
          <p:nvPr>
            <p:ph idx="1"/>
          </p:nvPr>
        </p:nvPicPr>
        <p:blipFill rotWithShape="1">
          <a:blip r:embed="rId9" cstate="email">
            <a:extLst>
              <a:ext uri="{28A0092B-C50C-407E-A947-70E740481C1C}">
                <a14:useLocalDpi xmlns:a14="http://schemas.microsoft.com/office/drawing/2010/main" val="0"/>
              </a:ext>
            </a:extLst>
          </a:blip>
          <a:srcRect t="-1"/>
          <a:stretch/>
        </p:blipFill>
        <p:spPr>
          <a:xfrm>
            <a:off x="388287" y="747132"/>
            <a:ext cx="7005167" cy="5430644"/>
          </a:xfrm>
          <a:prstGeom prst="rect">
            <a:avLst/>
          </a:prstGeom>
          <a:effectLst/>
        </p:spPr>
      </p:pic>
      <p:pic>
        <p:nvPicPr>
          <p:cNvPr id="3" name="Audio 2">
            <a:hlinkClick r:id="" action="ppaction://media"/>
            <a:extLst>
              <a:ext uri="{FF2B5EF4-FFF2-40B4-BE49-F238E27FC236}">
                <a16:creationId xmlns:a16="http://schemas.microsoft.com/office/drawing/2014/main" id="{003EEF79-FE08-4AA6-81E4-E8B7EF235CF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7507204"/>
      </p:ext>
    </p:extLst>
  </p:cSld>
  <p:clrMapOvr>
    <a:masterClrMapping/>
  </p:clrMapOvr>
  <mc:AlternateContent xmlns:mc="http://schemas.openxmlformats.org/markup-compatibility/2006" xmlns:p14="http://schemas.microsoft.com/office/powerpoint/2010/main">
    <mc:Choice Requires="p14">
      <p:transition spd="slow" p14:dur="2000" advTm="22478"/>
    </mc:Choice>
    <mc:Fallback xmlns="">
      <p:transition spd="slow" advTm="22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B349-1EB3-42A4-9F17-676EBA89147E}"/>
              </a:ext>
            </a:extLst>
          </p:cNvPr>
          <p:cNvSpPr>
            <a:spLocks noGrp="1"/>
          </p:cNvSpPr>
          <p:nvPr>
            <p:ph type="title"/>
          </p:nvPr>
        </p:nvSpPr>
        <p:spPr/>
        <p:txBody>
          <a:bodyPr/>
          <a:lstStyle/>
          <a:p>
            <a:r>
              <a:rPr lang="en-US" dirty="0"/>
              <a:t>Frequency of Documented Site Inspections</a:t>
            </a:r>
          </a:p>
        </p:txBody>
      </p:sp>
      <p:sp>
        <p:nvSpPr>
          <p:cNvPr id="3" name="Content Placeholder 2">
            <a:extLst>
              <a:ext uri="{FF2B5EF4-FFF2-40B4-BE49-F238E27FC236}">
                <a16:creationId xmlns:a16="http://schemas.microsoft.com/office/drawing/2014/main" id="{742EC897-80A6-40C6-8D2A-BDB3E67EFFB0}"/>
              </a:ext>
            </a:extLst>
          </p:cNvPr>
          <p:cNvSpPr>
            <a:spLocks noGrp="1"/>
          </p:cNvSpPr>
          <p:nvPr>
            <p:ph idx="1"/>
          </p:nvPr>
        </p:nvSpPr>
        <p:spPr>
          <a:xfrm>
            <a:off x="1103312" y="2052918"/>
            <a:ext cx="9713371" cy="4593209"/>
          </a:xfrm>
        </p:spPr>
        <p:txBody>
          <a:bodyPr>
            <a:normAutofit/>
          </a:bodyPr>
          <a:lstStyle/>
          <a:p>
            <a:r>
              <a:rPr lang="en-US" dirty="0"/>
              <a:t>Most facilities are required to document site inspections once per calendar quarter.</a:t>
            </a:r>
          </a:p>
          <a:p>
            <a:endParaRPr lang="en-US" dirty="0"/>
          </a:p>
          <a:p>
            <a:r>
              <a:rPr lang="en-US" dirty="0"/>
              <a:t>Always choose a site inspection frequency that will enhance your compliance with the requirements.</a:t>
            </a:r>
          </a:p>
          <a:p>
            <a:pPr lvl="1"/>
            <a:r>
              <a:rPr lang="en-US" dirty="0"/>
              <a:t>For example, larger sites may benefit from more frequent inspections, especially if the yard is very active.</a:t>
            </a:r>
          </a:p>
          <a:p>
            <a:endParaRPr lang="en-US" dirty="0"/>
          </a:p>
          <a:p>
            <a:r>
              <a:rPr lang="en-US" dirty="0"/>
              <a:t>Depending on the business type or activity, more frequent site inspections may be required.</a:t>
            </a:r>
          </a:p>
          <a:p>
            <a:pPr lvl="1"/>
            <a:r>
              <a:rPr lang="en-US" dirty="0"/>
              <a:t>Refer to the next several slides, documenting Sector-Specific site inspection requirements and frequencies. Not all sectors have additional requirements.</a:t>
            </a:r>
          </a:p>
          <a:p>
            <a:endParaRPr lang="en-US" dirty="0"/>
          </a:p>
          <a:p>
            <a:endParaRPr lang="en-US" dirty="0"/>
          </a:p>
        </p:txBody>
      </p:sp>
      <p:pic>
        <p:nvPicPr>
          <p:cNvPr id="11" name="Audio 10">
            <a:hlinkClick r:id="" action="ppaction://media"/>
            <a:extLst>
              <a:ext uri="{FF2B5EF4-FFF2-40B4-BE49-F238E27FC236}">
                <a16:creationId xmlns:a16="http://schemas.microsoft.com/office/drawing/2014/main" id="{A7066AEC-F4A2-45C6-91DF-554F7E46D7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5932280"/>
      </p:ext>
    </p:extLst>
  </p:cSld>
  <p:clrMapOvr>
    <a:masterClrMapping/>
  </p:clrMapOvr>
  <mc:AlternateContent xmlns:mc="http://schemas.openxmlformats.org/markup-compatibility/2006" xmlns:p14="http://schemas.microsoft.com/office/powerpoint/2010/main">
    <mc:Choice Requires="p14">
      <p:transition spd="slow" p14:dur="2000" advTm="82558"/>
    </mc:Choice>
    <mc:Fallback xmlns="">
      <p:transition spd="slow" advTm="8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6BCA-423B-4CEB-B362-DF8850848773}"/>
              </a:ext>
            </a:extLst>
          </p:cNvPr>
          <p:cNvSpPr>
            <a:spLocks noGrp="1"/>
          </p:cNvSpPr>
          <p:nvPr>
            <p:ph type="title"/>
          </p:nvPr>
        </p:nvSpPr>
        <p:spPr/>
        <p:txBody>
          <a:bodyPr/>
          <a:lstStyle/>
          <a:p>
            <a:r>
              <a:rPr lang="en-US" dirty="0"/>
              <a:t>Sector A: Timber Products</a:t>
            </a:r>
          </a:p>
        </p:txBody>
      </p:sp>
      <p:sp>
        <p:nvSpPr>
          <p:cNvPr id="3" name="Content Placeholder 2">
            <a:extLst>
              <a:ext uri="{FF2B5EF4-FFF2-40B4-BE49-F238E27FC236}">
                <a16:creationId xmlns:a16="http://schemas.microsoft.com/office/drawing/2014/main" id="{380EE884-0A6D-423B-9D9F-D0A99A6CB216}"/>
              </a:ext>
            </a:extLst>
          </p:cNvPr>
          <p:cNvSpPr>
            <a:spLocks noGrp="1"/>
          </p:cNvSpPr>
          <p:nvPr>
            <p:ph idx="1"/>
          </p:nvPr>
        </p:nvSpPr>
        <p:spPr/>
        <p:txBody>
          <a:bodyPr/>
          <a:lstStyle/>
          <a:p>
            <a:r>
              <a:rPr lang="en-US" dirty="0"/>
              <a:t>SIC Codes 2411, 2421, 2426, 2429, 2431 – 2439 (except 2434), 2441, 2448, 2449, 2451, 2452, 2491, 2493, 2499 </a:t>
            </a:r>
          </a:p>
          <a:p>
            <a:r>
              <a:rPr lang="en-US" dirty="0"/>
              <a:t>Certain activities, </a:t>
            </a:r>
            <a:r>
              <a:rPr lang="en-US" u="sng" dirty="0"/>
              <a:t>monthly</a:t>
            </a:r>
            <a:r>
              <a:rPr lang="en-US" dirty="0"/>
              <a:t> site inspections</a:t>
            </a:r>
          </a:p>
          <a:p>
            <a:endParaRPr lang="en-US" dirty="0"/>
          </a:p>
        </p:txBody>
      </p:sp>
      <p:pic>
        <p:nvPicPr>
          <p:cNvPr id="4" name="Picture 3">
            <a:extLst>
              <a:ext uri="{FF2B5EF4-FFF2-40B4-BE49-F238E27FC236}">
                <a16:creationId xmlns:a16="http://schemas.microsoft.com/office/drawing/2014/main" id="{EC749C94-F656-44A1-B8BC-D2E5C4275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5" y="3361863"/>
            <a:ext cx="11029950" cy="1695450"/>
          </a:xfrm>
          <a:prstGeom prst="rect">
            <a:avLst/>
          </a:prstGeom>
        </p:spPr>
      </p:pic>
      <p:pic>
        <p:nvPicPr>
          <p:cNvPr id="5" name="Picture 4">
            <a:extLst>
              <a:ext uri="{FF2B5EF4-FFF2-40B4-BE49-F238E27FC236}">
                <a16:creationId xmlns:a16="http://schemas.microsoft.com/office/drawing/2014/main" id="{67E3FE09-877D-4DD0-AC00-17591DCCD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483" y="5296780"/>
            <a:ext cx="3562350" cy="1285875"/>
          </a:xfrm>
          <a:prstGeom prst="rect">
            <a:avLst/>
          </a:prstGeom>
        </p:spPr>
      </p:pic>
      <p:pic>
        <p:nvPicPr>
          <p:cNvPr id="6" name="Picture 5">
            <a:extLst>
              <a:ext uri="{FF2B5EF4-FFF2-40B4-BE49-F238E27FC236}">
                <a16:creationId xmlns:a16="http://schemas.microsoft.com/office/drawing/2014/main" id="{82625835-1830-4205-BD3E-C87EC2934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4377" y="4695594"/>
            <a:ext cx="2390775" cy="1914525"/>
          </a:xfrm>
          <a:prstGeom prst="rect">
            <a:avLst/>
          </a:prstGeom>
        </p:spPr>
      </p:pic>
      <p:pic>
        <p:nvPicPr>
          <p:cNvPr id="10" name="Audio 9">
            <a:hlinkClick r:id="" action="ppaction://media"/>
            <a:extLst>
              <a:ext uri="{FF2B5EF4-FFF2-40B4-BE49-F238E27FC236}">
                <a16:creationId xmlns:a16="http://schemas.microsoft.com/office/drawing/2014/main" id="{A750EA1F-FC3F-4A2C-8210-74A72C788C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1617717"/>
      </p:ext>
    </p:extLst>
  </p:cSld>
  <p:clrMapOvr>
    <a:masterClrMapping/>
  </p:clrMapOvr>
  <mc:AlternateContent xmlns:mc="http://schemas.openxmlformats.org/markup-compatibility/2006" xmlns:p14="http://schemas.microsoft.com/office/powerpoint/2010/main">
    <mc:Choice Requires="p14">
      <p:transition spd="slow" p14:dur="2000" advTm="50436"/>
    </mc:Choice>
    <mc:Fallback xmlns="">
      <p:transition spd="slow" advTm="5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51A2-D71B-4137-889C-5152DFC0A7C4}"/>
              </a:ext>
            </a:extLst>
          </p:cNvPr>
          <p:cNvSpPr>
            <a:spLocks noGrp="1"/>
          </p:cNvSpPr>
          <p:nvPr>
            <p:ph type="title"/>
          </p:nvPr>
        </p:nvSpPr>
        <p:spPr/>
        <p:txBody>
          <a:bodyPr/>
          <a:lstStyle/>
          <a:p>
            <a:r>
              <a:rPr lang="en-US" dirty="0"/>
              <a:t>Sector D: Asphalt Paving &amp; Roofing Materials &amp; Lubricant Mfg.</a:t>
            </a:r>
          </a:p>
        </p:txBody>
      </p:sp>
      <p:sp>
        <p:nvSpPr>
          <p:cNvPr id="3" name="Content Placeholder 2">
            <a:extLst>
              <a:ext uri="{FF2B5EF4-FFF2-40B4-BE49-F238E27FC236}">
                <a16:creationId xmlns:a16="http://schemas.microsoft.com/office/drawing/2014/main" id="{8493B05F-2099-455C-B09E-CD843805B530}"/>
              </a:ext>
            </a:extLst>
          </p:cNvPr>
          <p:cNvSpPr>
            <a:spLocks noGrp="1"/>
          </p:cNvSpPr>
          <p:nvPr>
            <p:ph idx="1"/>
          </p:nvPr>
        </p:nvSpPr>
        <p:spPr/>
        <p:txBody>
          <a:bodyPr/>
          <a:lstStyle/>
          <a:p>
            <a:r>
              <a:rPr lang="en-US" dirty="0"/>
              <a:t>SIC Codes: 2951, 2952, 2992, 2999</a:t>
            </a:r>
          </a:p>
          <a:p>
            <a:r>
              <a:rPr lang="en-US" u="sng" dirty="0"/>
              <a:t>Monthly</a:t>
            </a:r>
            <a:r>
              <a:rPr lang="en-US" dirty="0"/>
              <a:t> site inspections</a:t>
            </a:r>
          </a:p>
          <a:p>
            <a:endParaRPr lang="en-US" dirty="0"/>
          </a:p>
        </p:txBody>
      </p:sp>
      <p:pic>
        <p:nvPicPr>
          <p:cNvPr id="4" name="Picture 3">
            <a:extLst>
              <a:ext uri="{FF2B5EF4-FFF2-40B4-BE49-F238E27FC236}">
                <a16:creationId xmlns:a16="http://schemas.microsoft.com/office/drawing/2014/main" id="{9DBB0324-5AFD-4FF4-880F-66C802B64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055906"/>
            <a:ext cx="11125200" cy="1638300"/>
          </a:xfrm>
          <a:prstGeom prst="rect">
            <a:avLst/>
          </a:prstGeom>
        </p:spPr>
      </p:pic>
      <p:pic>
        <p:nvPicPr>
          <p:cNvPr id="5" name="Picture 4">
            <a:extLst>
              <a:ext uri="{FF2B5EF4-FFF2-40B4-BE49-F238E27FC236}">
                <a16:creationId xmlns:a16="http://schemas.microsoft.com/office/drawing/2014/main" id="{57784A4C-8A58-4C27-9E9D-E3A98265B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170" y="4893876"/>
            <a:ext cx="4802345" cy="1638300"/>
          </a:xfrm>
          <a:prstGeom prst="rect">
            <a:avLst/>
          </a:prstGeom>
        </p:spPr>
      </p:pic>
      <p:pic>
        <p:nvPicPr>
          <p:cNvPr id="6" name="Picture 5">
            <a:extLst>
              <a:ext uri="{FF2B5EF4-FFF2-40B4-BE49-F238E27FC236}">
                <a16:creationId xmlns:a16="http://schemas.microsoft.com/office/drawing/2014/main" id="{C2EE7EE4-7856-4C4A-9C0D-4F3A24986B0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88152" y="4421082"/>
            <a:ext cx="4904678" cy="2111094"/>
          </a:xfrm>
          <a:prstGeom prst="rect">
            <a:avLst/>
          </a:prstGeom>
        </p:spPr>
      </p:pic>
      <p:pic>
        <p:nvPicPr>
          <p:cNvPr id="8" name="Audio 7">
            <a:hlinkClick r:id="" action="ppaction://media"/>
            <a:extLst>
              <a:ext uri="{FF2B5EF4-FFF2-40B4-BE49-F238E27FC236}">
                <a16:creationId xmlns:a16="http://schemas.microsoft.com/office/drawing/2014/main" id="{4FC84205-C07A-475B-906A-24A6123F0D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5788137"/>
      </p:ext>
    </p:extLst>
  </p:cSld>
  <p:clrMapOvr>
    <a:masterClrMapping/>
  </p:clrMapOvr>
  <mc:AlternateContent xmlns:mc="http://schemas.openxmlformats.org/markup-compatibility/2006" xmlns:p14="http://schemas.microsoft.com/office/powerpoint/2010/main">
    <mc:Choice Requires="p14">
      <p:transition spd="slow" p14:dur="2000" advTm="13945"/>
    </mc:Choice>
    <mc:Fallback xmlns="">
      <p:transition spd="slow" advTm="1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2B7D-16E4-4619-BC71-CCD83FBA0D0C}"/>
              </a:ext>
            </a:extLst>
          </p:cNvPr>
          <p:cNvSpPr>
            <a:spLocks noGrp="1"/>
          </p:cNvSpPr>
          <p:nvPr>
            <p:ph type="title"/>
          </p:nvPr>
        </p:nvSpPr>
        <p:spPr/>
        <p:txBody>
          <a:bodyPr/>
          <a:lstStyle/>
          <a:p>
            <a:r>
              <a:rPr lang="en-US" dirty="0"/>
              <a:t>Sector F: Primary Metals</a:t>
            </a:r>
          </a:p>
        </p:txBody>
      </p:sp>
      <p:sp>
        <p:nvSpPr>
          <p:cNvPr id="3" name="Content Placeholder 2">
            <a:extLst>
              <a:ext uri="{FF2B5EF4-FFF2-40B4-BE49-F238E27FC236}">
                <a16:creationId xmlns:a16="http://schemas.microsoft.com/office/drawing/2014/main" id="{00DEC15B-B2B4-4837-A961-4ECD1ACFE8EB}"/>
              </a:ext>
            </a:extLst>
          </p:cNvPr>
          <p:cNvSpPr>
            <a:spLocks noGrp="1"/>
          </p:cNvSpPr>
          <p:nvPr>
            <p:ph idx="1"/>
          </p:nvPr>
        </p:nvSpPr>
        <p:spPr/>
        <p:txBody>
          <a:bodyPr/>
          <a:lstStyle/>
          <a:p>
            <a:r>
              <a:rPr lang="en-US" dirty="0"/>
              <a:t>SIC Codes: 3312-3317, 3321-3325, 3331-3339, 3341, 3351-3357, 3363-3369, 3398, 3399</a:t>
            </a:r>
          </a:p>
          <a:p>
            <a:r>
              <a:rPr lang="en-US" u="sng" dirty="0"/>
              <a:t>Quarterly</a:t>
            </a:r>
            <a:r>
              <a:rPr lang="en-US" dirty="0"/>
              <a:t> site inspections, with documentation of specific areas and activities (as applicable to your site)</a:t>
            </a:r>
          </a:p>
        </p:txBody>
      </p:sp>
      <p:pic>
        <p:nvPicPr>
          <p:cNvPr id="4" name="Picture 3">
            <a:extLst>
              <a:ext uri="{FF2B5EF4-FFF2-40B4-BE49-F238E27FC236}">
                <a16:creationId xmlns:a16="http://schemas.microsoft.com/office/drawing/2014/main" id="{6A8A45B1-B0D5-4A14-9CDB-F71821442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7" y="3573097"/>
            <a:ext cx="11096625" cy="3019425"/>
          </a:xfrm>
          <a:prstGeom prst="rect">
            <a:avLst/>
          </a:prstGeom>
        </p:spPr>
      </p:pic>
      <p:pic>
        <p:nvPicPr>
          <p:cNvPr id="5" name="Audio 4">
            <a:hlinkClick r:id="" action="ppaction://media"/>
            <a:extLst>
              <a:ext uri="{FF2B5EF4-FFF2-40B4-BE49-F238E27FC236}">
                <a16:creationId xmlns:a16="http://schemas.microsoft.com/office/drawing/2014/main" id="{1ED0D881-E819-4657-AE65-719FE4D93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5551405"/>
      </p:ext>
    </p:extLst>
  </p:cSld>
  <p:clrMapOvr>
    <a:masterClrMapping/>
  </p:clrMapOvr>
  <mc:AlternateContent xmlns:mc="http://schemas.openxmlformats.org/markup-compatibility/2006" xmlns:p14="http://schemas.microsoft.com/office/powerpoint/2010/main">
    <mc:Choice Requires="p14">
      <p:transition spd="slow" p14:dur="2000" advTm="13416"/>
    </mc:Choice>
    <mc:Fallback xmlns="">
      <p:transition spd="slow" advTm="1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B9F-4EF8-47AE-B7F8-7296C97C789D}"/>
              </a:ext>
            </a:extLst>
          </p:cNvPr>
          <p:cNvSpPr>
            <a:spLocks noGrp="1"/>
          </p:cNvSpPr>
          <p:nvPr>
            <p:ph type="title"/>
          </p:nvPr>
        </p:nvSpPr>
        <p:spPr/>
        <p:txBody>
          <a:bodyPr/>
          <a:lstStyle/>
          <a:p>
            <a:r>
              <a:rPr lang="en-US" dirty="0"/>
              <a:t>Sector G: Metal Mining (Ore Mining and Dressing)</a:t>
            </a:r>
          </a:p>
        </p:txBody>
      </p:sp>
      <p:sp>
        <p:nvSpPr>
          <p:cNvPr id="3" name="Content Placeholder 2">
            <a:extLst>
              <a:ext uri="{FF2B5EF4-FFF2-40B4-BE49-F238E27FC236}">
                <a16:creationId xmlns:a16="http://schemas.microsoft.com/office/drawing/2014/main" id="{EFB4C506-D16C-4383-9BAE-D770090F46D6}"/>
              </a:ext>
            </a:extLst>
          </p:cNvPr>
          <p:cNvSpPr>
            <a:spLocks noGrp="1"/>
          </p:cNvSpPr>
          <p:nvPr>
            <p:ph idx="1"/>
          </p:nvPr>
        </p:nvSpPr>
        <p:spPr/>
        <p:txBody>
          <a:bodyPr/>
          <a:lstStyle/>
          <a:p>
            <a:r>
              <a:rPr lang="en-US" dirty="0"/>
              <a:t>SIC Codes: 1011, 1021, 1031, 1041, 1044, 1061, 1081, 1094, 1099</a:t>
            </a:r>
          </a:p>
          <a:p>
            <a:r>
              <a:rPr lang="en-US" dirty="0"/>
              <a:t>Active mining sites: </a:t>
            </a:r>
            <a:r>
              <a:rPr lang="en-US" u="sng" dirty="0"/>
              <a:t>Monthly</a:t>
            </a:r>
            <a:r>
              <a:rPr lang="en-US" dirty="0"/>
              <a:t> site inspections</a:t>
            </a:r>
          </a:p>
          <a:p>
            <a:pPr lvl="1"/>
            <a:r>
              <a:rPr lang="en-US" dirty="0"/>
              <a:t>Inactive mining sites: </a:t>
            </a:r>
            <a:r>
              <a:rPr lang="en-US" u="sng" dirty="0"/>
              <a:t>Quarterly</a:t>
            </a:r>
            <a:r>
              <a:rPr lang="en-US" dirty="0"/>
              <a:t> site inspections</a:t>
            </a:r>
          </a:p>
          <a:p>
            <a:endParaRPr lang="en-US" dirty="0"/>
          </a:p>
        </p:txBody>
      </p:sp>
      <p:pic>
        <p:nvPicPr>
          <p:cNvPr id="4" name="Picture 3">
            <a:extLst>
              <a:ext uri="{FF2B5EF4-FFF2-40B4-BE49-F238E27FC236}">
                <a16:creationId xmlns:a16="http://schemas.microsoft.com/office/drawing/2014/main" id="{08DD1235-9064-4A14-BDAC-177BC5C76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12" y="3403907"/>
            <a:ext cx="11001375" cy="1143000"/>
          </a:xfrm>
          <a:prstGeom prst="rect">
            <a:avLst/>
          </a:prstGeom>
        </p:spPr>
      </p:pic>
      <p:pic>
        <p:nvPicPr>
          <p:cNvPr id="5" name="Picture 4">
            <a:extLst>
              <a:ext uri="{FF2B5EF4-FFF2-40B4-BE49-F238E27FC236}">
                <a16:creationId xmlns:a16="http://schemas.microsoft.com/office/drawing/2014/main" id="{9B309079-1015-42BA-81A9-CAF591D3FCA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03327" y="4406518"/>
            <a:ext cx="4731834" cy="2230291"/>
          </a:xfrm>
          <a:prstGeom prst="rect">
            <a:avLst/>
          </a:prstGeom>
        </p:spPr>
      </p:pic>
      <p:pic>
        <p:nvPicPr>
          <p:cNvPr id="6" name="Picture 5">
            <a:extLst>
              <a:ext uri="{FF2B5EF4-FFF2-40B4-BE49-F238E27FC236}">
                <a16:creationId xmlns:a16="http://schemas.microsoft.com/office/drawing/2014/main" id="{DC880A5C-E6D3-4177-934D-D4A2F54E486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95656" y="4638907"/>
            <a:ext cx="3780926" cy="2110949"/>
          </a:xfrm>
          <a:prstGeom prst="rect">
            <a:avLst/>
          </a:prstGeom>
        </p:spPr>
      </p:pic>
      <p:pic>
        <p:nvPicPr>
          <p:cNvPr id="8" name="Audio 7">
            <a:hlinkClick r:id="" action="ppaction://media"/>
            <a:extLst>
              <a:ext uri="{FF2B5EF4-FFF2-40B4-BE49-F238E27FC236}">
                <a16:creationId xmlns:a16="http://schemas.microsoft.com/office/drawing/2014/main" id="{153E59D5-E792-4C2B-89C1-2AF8E34CBD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8752127"/>
      </p:ext>
    </p:extLst>
  </p:cSld>
  <p:clrMapOvr>
    <a:masterClrMapping/>
  </p:clrMapOvr>
  <mc:AlternateContent xmlns:mc="http://schemas.openxmlformats.org/markup-compatibility/2006" xmlns:p14="http://schemas.microsoft.com/office/powerpoint/2010/main">
    <mc:Choice Requires="p14">
      <p:transition spd="slow" p14:dur="2000" advTm="9205"/>
    </mc:Choice>
    <mc:Fallback xmlns="">
      <p:transition spd="slow" advTm="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duotone>
              <a:schemeClr val="bg2">
                <a:shade val="62000"/>
                <a:hueMod val="108000"/>
                <a:satMod val="164000"/>
                <a:lumMod val="69000"/>
              </a:schemeClr>
              <a:schemeClr val="bg2">
                <a:tint val="96000"/>
                <a:hueMod val="90000"/>
                <a:satMod val="130000"/>
                <a:lumMod val="134000"/>
              </a:schemeClr>
            </a:duotone>
            <a:extLst>
              <a:ext uri="{28A0092B-C50C-407E-A947-70E740481C1C}">
                <a14:useLocalDpi xmlns:a14="http://schemas.microsoft.com/office/drawing/2010/main" val="0"/>
              </a:ext>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1431C7A-AF0A-4D43-97E6-B73AA2E52CCD}"/>
              </a:ext>
            </a:extLst>
          </p:cNvPr>
          <p:cNvSpPr>
            <a:spLocks noGrp="1"/>
          </p:cNvSpPr>
          <p:nvPr>
            <p:ph type="title"/>
          </p:nvPr>
        </p:nvSpPr>
        <p:spPr>
          <a:xfrm>
            <a:off x="648931" y="629266"/>
            <a:ext cx="4166510" cy="1622321"/>
          </a:xfrm>
        </p:spPr>
        <p:txBody>
          <a:bodyPr vert="horz" lIns="91440" tIns="45720" rIns="91440" bIns="45720" rtlCol="0" anchor="t">
            <a:normAutofit/>
          </a:bodyPr>
          <a:lstStyle/>
          <a:p>
            <a:pPr>
              <a:lnSpc>
                <a:spcPct val="90000"/>
              </a:lnSpc>
            </a:pPr>
            <a:r>
              <a:rPr lang="en-US" sz="3600" dirty="0"/>
              <a:t>How to view our webinar series</a:t>
            </a:r>
          </a:p>
        </p:txBody>
      </p:sp>
      <p:sp>
        <p:nvSpPr>
          <p:cNvPr id="3" name="Content Placeholder 2">
            <a:extLst>
              <a:ext uri="{FF2B5EF4-FFF2-40B4-BE49-F238E27FC236}">
                <a16:creationId xmlns:a16="http://schemas.microsoft.com/office/drawing/2014/main" id="{029D87AF-CF91-43B6-B0C5-D881DDCAB454}"/>
              </a:ext>
            </a:extLst>
          </p:cNvPr>
          <p:cNvSpPr>
            <a:spLocks noGrp="1"/>
          </p:cNvSpPr>
          <p:nvPr>
            <p:ph sz="half" idx="1"/>
          </p:nvPr>
        </p:nvSpPr>
        <p:spPr>
          <a:xfrm>
            <a:off x="648931" y="2438400"/>
            <a:ext cx="4558288" cy="3785419"/>
          </a:xfrm>
        </p:spPr>
        <p:txBody>
          <a:bodyPr vert="horz" lIns="91440" tIns="45720" rIns="91440" bIns="45720" rtlCol="0">
            <a:normAutofit/>
          </a:bodyPr>
          <a:lstStyle/>
          <a:p>
            <a:pPr marL="0" indent="0"/>
            <a:r>
              <a:rPr lang="en-US" dirty="0"/>
              <a:t>A pre-recorded version of this presentation will be available at: </a:t>
            </a:r>
            <a:r>
              <a:rPr lang="en-US" dirty="0">
                <a:hlinkClick r:id="rId9"/>
              </a:rPr>
              <a:t>www.okc.gov/departments/public-works/divisions/storm-water-quality/storm-water-quality-workshops</a:t>
            </a:r>
            <a:r>
              <a:rPr lang="en-US" dirty="0"/>
              <a:t> after the live event.</a:t>
            </a:r>
          </a:p>
          <a:p>
            <a:pPr marL="400050" lvl="1" indent="0"/>
            <a:r>
              <a:rPr lang="en-US" dirty="0"/>
              <a:t>Shortcut: </a:t>
            </a:r>
            <a:r>
              <a:rPr lang="en-US" dirty="0">
                <a:hlinkClick r:id="rId10"/>
              </a:rPr>
              <a:t>www.okc.gov/swq</a:t>
            </a:r>
            <a:r>
              <a:rPr lang="en-US" dirty="0"/>
              <a:t> then go to Storm Water Quality Workshops</a:t>
            </a:r>
          </a:p>
          <a:p>
            <a:pPr marL="0" indent="0"/>
            <a:r>
              <a:rPr lang="en-US" dirty="0"/>
              <a:t>All webinars in this series will be at this website, for playback any time.</a:t>
            </a:r>
          </a:p>
          <a:p>
            <a:endParaRPr lang="en-US" dirty="0"/>
          </a:p>
        </p:txBody>
      </p:sp>
      <p:sp>
        <p:nvSpPr>
          <p:cNvPr id="22"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4" name="Rectangle 23">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sp>
        <p:nvSpPr>
          <p:cNvPr id="28" name="Rectangle 27">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Content Placeholder 7">
            <a:extLst>
              <a:ext uri="{FF2B5EF4-FFF2-40B4-BE49-F238E27FC236}">
                <a16:creationId xmlns:a16="http://schemas.microsoft.com/office/drawing/2014/main" id="{96FF289A-53C9-41C7-9A96-F712E188246F}"/>
              </a:ext>
            </a:extLst>
          </p:cNvPr>
          <p:cNvPicPr>
            <a:picLocks noGrp="1" noChangeAspect="1"/>
          </p:cNvPicPr>
          <p:nvPr>
            <p:ph sz="half" idx="2"/>
          </p:nvPr>
        </p:nvPicPr>
        <p:blipFill>
          <a:blip r:embed="rId11"/>
          <a:stretch>
            <a:fillRect/>
          </a:stretch>
        </p:blipFill>
        <p:spPr>
          <a:xfrm>
            <a:off x="5664325" y="15625"/>
            <a:ext cx="6098801" cy="6842375"/>
          </a:xfrm>
          <a:prstGeom prst="rect">
            <a:avLst/>
          </a:prstGeom>
        </p:spPr>
      </p:pic>
      <p:sp>
        <p:nvSpPr>
          <p:cNvPr id="4" name="Arrow: Right 3">
            <a:extLst>
              <a:ext uri="{FF2B5EF4-FFF2-40B4-BE49-F238E27FC236}">
                <a16:creationId xmlns:a16="http://schemas.microsoft.com/office/drawing/2014/main" id="{35D2F038-C290-434B-99FE-189C69F38C8B}"/>
              </a:ext>
            </a:extLst>
          </p:cNvPr>
          <p:cNvSpPr/>
          <p:nvPr/>
        </p:nvSpPr>
        <p:spPr>
          <a:xfrm>
            <a:off x="4777926" y="2417590"/>
            <a:ext cx="1128288" cy="30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A9ECC81E-6552-49CB-9F26-57D635C719B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5025607"/>
      </p:ext>
    </p:extLst>
  </p:cSld>
  <p:clrMapOvr>
    <a:masterClrMapping/>
  </p:clrMapOvr>
  <mc:AlternateContent xmlns:mc="http://schemas.openxmlformats.org/markup-compatibility/2006" xmlns:p14="http://schemas.microsoft.com/office/powerpoint/2010/main">
    <mc:Choice Requires="p14">
      <p:transition spd="slow" p14:dur="2000" advTm="67538"/>
    </mc:Choice>
    <mc:Fallback xmlns="">
      <p:transition spd="slow" advTm="6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587E-37BE-4199-8EDD-9A9D1648D615}"/>
              </a:ext>
            </a:extLst>
          </p:cNvPr>
          <p:cNvSpPr>
            <a:spLocks noGrp="1"/>
          </p:cNvSpPr>
          <p:nvPr>
            <p:ph type="title"/>
          </p:nvPr>
        </p:nvSpPr>
        <p:spPr/>
        <p:txBody>
          <a:bodyPr/>
          <a:lstStyle/>
          <a:p>
            <a:r>
              <a:rPr lang="en-US" dirty="0"/>
              <a:t>Sector H: Coal Mines &amp; Coal Mining Related Facilities</a:t>
            </a:r>
          </a:p>
        </p:txBody>
      </p:sp>
      <p:sp>
        <p:nvSpPr>
          <p:cNvPr id="3" name="Content Placeholder 2">
            <a:extLst>
              <a:ext uri="{FF2B5EF4-FFF2-40B4-BE49-F238E27FC236}">
                <a16:creationId xmlns:a16="http://schemas.microsoft.com/office/drawing/2014/main" id="{50CEBD93-0CCF-45BB-97A8-5CE940B91A56}"/>
              </a:ext>
            </a:extLst>
          </p:cNvPr>
          <p:cNvSpPr>
            <a:spLocks noGrp="1"/>
          </p:cNvSpPr>
          <p:nvPr>
            <p:ph idx="1"/>
          </p:nvPr>
        </p:nvSpPr>
        <p:spPr>
          <a:xfrm>
            <a:off x="1103312" y="1933650"/>
            <a:ext cx="5985727" cy="4195481"/>
          </a:xfrm>
        </p:spPr>
        <p:txBody>
          <a:bodyPr/>
          <a:lstStyle/>
          <a:p>
            <a:r>
              <a:rPr lang="en-US" dirty="0"/>
              <a:t>SIC Codes: 1221, 1222, 1231, 1241</a:t>
            </a:r>
          </a:p>
          <a:p>
            <a:r>
              <a:rPr lang="en-US" dirty="0"/>
              <a:t>US Office of Surface Mining (OSM) – Surface Mining Control and Reclamation Act (SMCRA) requirements must be followed.  </a:t>
            </a:r>
            <a:r>
              <a:rPr lang="en-US" u="sng" dirty="0"/>
              <a:t>Partial monthly site inspections &amp; complete quarterly site inspections</a:t>
            </a:r>
            <a:r>
              <a:rPr lang="en-US" dirty="0"/>
              <a:t>.</a:t>
            </a:r>
          </a:p>
          <a:p>
            <a:endParaRPr lang="en-US" dirty="0"/>
          </a:p>
        </p:txBody>
      </p:sp>
      <p:pic>
        <p:nvPicPr>
          <p:cNvPr id="4" name="Picture 3">
            <a:extLst>
              <a:ext uri="{FF2B5EF4-FFF2-40B4-BE49-F238E27FC236}">
                <a16:creationId xmlns:a16="http://schemas.microsoft.com/office/drawing/2014/main" id="{5FCB5EDE-FEBB-4818-8A9B-98C8B9F72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50" y="4064607"/>
            <a:ext cx="11010900" cy="2743200"/>
          </a:xfrm>
          <a:prstGeom prst="rect">
            <a:avLst/>
          </a:prstGeom>
        </p:spPr>
      </p:pic>
      <p:pic>
        <p:nvPicPr>
          <p:cNvPr id="5" name="Picture 4">
            <a:extLst>
              <a:ext uri="{FF2B5EF4-FFF2-40B4-BE49-F238E27FC236}">
                <a16:creationId xmlns:a16="http://schemas.microsoft.com/office/drawing/2014/main" id="{FC161D3B-E7B6-4239-992F-A30194789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039" y="2564597"/>
            <a:ext cx="4905375" cy="1400175"/>
          </a:xfrm>
          <a:prstGeom prst="rect">
            <a:avLst/>
          </a:prstGeom>
        </p:spPr>
      </p:pic>
      <p:sp>
        <p:nvSpPr>
          <p:cNvPr id="6" name="TextBox 5">
            <a:extLst>
              <a:ext uri="{FF2B5EF4-FFF2-40B4-BE49-F238E27FC236}">
                <a16:creationId xmlns:a16="http://schemas.microsoft.com/office/drawing/2014/main" id="{6EF12A22-AA6B-4512-A1F4-0C71B9D17539}"/>
              </a:ext>
            </a:extLst>
          </p:cNvPr>
          <p:cNvSpPr txBox="1"/>
          <p:nvPr/>
        </p:nvSpPr>
        <p:spPr>
          <a:xfrm>
            <a:off x="7290950" y="2180261"/>
            <a:ext cx="4501553" cy="369332"/>
          </a:xfrm>
          <a:prstGeom prst="rect">
            <a:avLst/>
          </a:prstGeom>
          <a:noFill/>
        </p:spPr>
        <p:txBody>
          <a:bodyPr wrap="none" rtlCol="0">
            <a:spAutoFit/>
          </a:bodyPr>
          <a:lstStyle/>
          <a:p>
            <a:r>
              <a:rPr lang="en-US" dirty="0">
                <a:hlinkClick r:id="rId6"/>
              </a:rPr>
              <a:t>www.osmre.gov/lrg/docs/SMCRA.pdf</a:t>
            </a:r>
            <a:endParaRPr lang="en-US" dirty="0"/>
          </a:p>
        </p:txBody>
      </p:sp>
      <p:pic>
        <p:nvPicPr>
          <p:cNvPr id="7" name="Audio 6">
            <a:hlinkClick r:id="" action="ppaction://media"/>
            <a:extLst>
              <a:ext uri="{FF2B5EF4-FFF2-40B4-BE49-F238E27FC236}">
                <a16:creationId xmlns:a16="http://schemas.microsoft.com/office/drawing/2014/main" id="{32845AFD-5AB4-405A-BD4B-5D7C6A3DE8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2700585"/>
      </p:ext>
    </p:extLst>
  </p:cSld>
  <p:clrMapOvr>
    <a:masterClrMapping/>
  </p:clrMapOvr>
  <mc:AlternateContent xmlns:mc="http://schemas.openxmlformats.org/markup-compatibility/2006" xmlns:p14="http://schemas.microsoft.com/office/powerpoint/2010/main">
    <mc:Choice Requires="p14">
      <p:transition spd="slow" p14:dur="2000" advTm="18432"/>
    </mc:Choice>
    <mc:Fallback xmlns="">
      <p:transition spd="slow" advTm="1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687C-A2D9-4B1C-8A90-B5F784466F3C}"/>
              </a:ext>
            </a:extLst>
          </p:cNvPr>
          <p:cNvSpPr>
            <a:spLocks noGrp="1"/>
          </p:cNvSpPr>
          <p:nvPr>
            <p:ph type="title"/>
          </p:nvPr>
        </p:nvSpPr>
        <p:spPr/>
        <p:txBody>
          <a:bodyPr/>
          <a:lstStyle/>
          <a:p>
            <a:r>
              <a:rPr lang="en-US" dirty="0"/>
              <a:t>Sector I: Oil &amp; Gas Extraction</a:t>
            </a:r>
          </a:p>
        </p:txBody>
      </p:sp>
      <p:sp>
        <p:nvSpPr>
          <p:cNvPr id="3" name="Content Placeholder 2">
            <a:extLst>
              <a:ext uri="{FF2B5EF4-FFF2-40B4-BE49-F238E27FC236}">
                <a16:creationId xmlns:a16="http://schemas.microsoft.com/office/drawing/2014/main" id="{90D8E28F-30BF-45DD-AC59-E0C9F44749BB}"/>
              </a:ext>
            </a:extLst>
          </p:cNvPr>
          <p:cNvSpPr>
            <a:spLocks noGrp="1"/>
          </p:cNvSpPr>
          <p:nvPr>
            <p:ph idx="1"/>
          </p:nvPr>
        </p:nvSpPr>
        <p:spPr/>
        <p:txBody>
          <a:bodyPr/>
          <a:lstStyle/>
          <a:p>
            <a:r>
              <a:rPr lang="en-US" dirty="0"/>
              <a:t>SIC Codes: 1321, 1389</a:t>
            </a:r>
          </a:p>
          <a:p>
            <a:r>
              <a:rPr lang="en-US" dirty="0"/>
              <a:t>Erosion &amp; sediment controls, either:</a:t>
            </a:r>
          </a:p>
          <a:p>
            <a:pPr lvl="1"/>
            <a:r>
              <a:rPr lang="en-US" u="sng" dirty="0"/>
              <a:t>Weekly</a:t>
            </a:r>
            <a:r>
              <a:rPr lang="en-US" dirty="0"/>
              <a:t> or</a:t>
            </a:r>
          </a:p>
          <a:p>
            <a:pPr lvl="1"/>
            <a:r>
              <a:rPr lang="en-US" u="sng" dirty="0"/>
              <a:t>Bi-weekly </a:t>
            </a:r>
            <a:r>
              <a:rPr lang="en-US" b="1" u="sng" dirty="0"/>
              <a:t>AND</a:t>
            </a:r>
            <a:r>
              <a:rPr lang="en-US" u="sng" dirty="0"/>
              <a:t> within 24 hours of 0.5” or greater rain event</a:t>
            </a:r>
          </a:p>
          <a:p>
            <a:r>
              <a:rPr lang="en-US" dirty="0"/>
              <a:t>Inactive sites must be inspected at least </a:t>
            </a:r>
            <a:r>
              <a:rPr lang="en-US" u="sng" dirty="0"/>
              <a:t>annually</a:t>
            </a:r>
          </a:p>
          <a:p>
            <a:endParaRPr lang="en-US" dirty="0"/>
          </a:p>
        </p:txBody>
      </p:sp>
      <p:pic>
        <p:nvPicPr>
          <p:cNvPr id="4" name="Picture 3">
            <a:extLst>
              <a:ext uri="{FF2B5EF4-FFF2-40B4-BE49-F238E27FC236}">
                <a16:creationId xmlns:a16="http://schemas.microsoft.com/office/drawing/2014/main" id="{58BD2EBE-BFB7-4A89-BE68-3D6CD66EC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543883"/>
            <a:ext cx="11125200" cy="1695450"/>
          </a:xfrm>
          <a:prstGeom prst="rect">
            <a:avLst/>
          </a:prstGeom>
        </p:spPr>
      </p:pic>
      <p:pic>
        <p:nvPicPr>
          <p:cNvPr id="5" name="Picture 4">
            <a:extLst>
              <a:ext uri="{FF2B5EF4-FFF2-40B4-BE49-F238E27FC236}">
                <a16:creationId xmlns:a16="http://schemas.microsoft.com/office/drawing/2014/main" id="{D4211EE3-F346-4470-AF8D-9F237C350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028" y="1419922"/>
            <a:ext cx="1771650" cy="2590800"/>
          </a:xfrm>
          <a:prstGeom prst="rect">
            <a:avLst/>
          </a:prstGeom>
        </p:spPr>
      </p:pic>
      <p:pic>
        <p:nvPicPr>
          <p:cNvPr id="6" name="Audio 5">
            <a:hlinkClick r:id="" action="ppaction://media"/>
            <a:extLst>
              <a:ext uri="{FF2B5EF4-FFF2-40B4-BE49-F238E27FC236}">
                <a16:creationId xmlns:a16="http://schemas.microsoft.com/office/drawing/2014/main" id="{A93B4573-5288-4EE9-A868-A129FC7EF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7513095"/>
      </p:ext>
    </p:extLst>
  </p:cSld>
  <p:clrMapOvr>
    <a:masterClrMapping/>
  </p:clrMapOvr>
  <mc:AlternateContent xmlns:mc="http://schemas.openxmlformats.org/markup-compatibility/2006" xmlns:p14="http://schemas.microsoft.com/office/powerpoint/2010/main">
    <mc:Choice Requires="p14">
      <p:transition spd="slow" p14:dur="2000" advTm="14059"/>
    </mc:Choice>
    <mc:Fallback xmlns="">
      <p:transition spd="slow" advTm="14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1474-91E5-413A-8787-84754F7866BF}"/>
              </a:ext>
            </a:extLst>
          </p:cNvPr>
          <p:cNvSpPr>
            <a:spLocks noGrp="1"/>
          </p:cNvSpPr>
          <p:nvPr>
            <p:ph type="title"/>
          </p:nvPr>
        </p:nvSpPr>
        <p:spPr/>
        <p:txBody>
          <a:bodyPr/>
          <a:lstStyle/>
          <a:p>
            <a:r>
              <a:rPr lang="en-US" dirty="0"/>
              <a:t>Sector J: Mineral Mining &amp; Dressing</a:t>
            </a:r>
          </a:p>
        </p:txBody>
      </p:sp>
      <p:sp>
        <p:nvSpPr>
          <p:cNvPr id="3" name="Content Placeholder 2">
            <a:extLst>
              <a:ext uri="{FF2B5EF4-FFF2-40B4-BE49-F238E27FC236}">
                <a16:creationId xmlns:a16="http://schemas.microsoft.com/office/drawing/2014/main" id="{A5B8F193-C430-4BD8-BFFF-9A79F3289A86}"/>
              </a:ext>
            </a:extLst>
          </p:cNvPr>
          <p:cNvSpPr>
            <a:spLocks noGrp="1"/>
          </p:cNvSpPr>
          <p:nvPr>
            <p:ph idx="1"/>
          </p:nvPr>
        </p:nvSpPr>
        <p:spPr>
          <a:xfrm>
            <a:off x="167268" y="1494263"/>
            <a:ext cx="5136253" cy="4086158"/>
          </a:xfrm>
        </p:spPr>
        <p:txBody>
          <a:bodyPr>
            <a:normAutofit/>
          </a:bodyPr>
          <a:lstStyle/>
          <a:p>
            <a:r>
              <a:rPr lang="en-US" dirty="0"/>
              <a:t>SIC Codes: 1411, 1422, 1423, 1429, 1442, 1446, 1455, 1459, 1474, 1475, 1479, 1481, 1499 </a:t>
            </a:r>
          </a:p>
          <a:p>
            <a:r>
              <a:rPr lang="en-US" dirty="0"/>
              <a:t>Inspection frequencies vary, depending on site conditions.</a:t>
            </a:r>
          </a:p>
          <a:p>
            <a:pPr lvl="1"/>
            <a:r>
              <a:rPr lang="en-US" dirty="0"/>
              <a:t>Activities prior to active mining: </a:t>
            </a:r>
            <a:r>
              <a:rPr lang="en-US" u="sng" dirty="0"/>
              <a:t>Bi-weekly </a:t>
            </a:r>
            <a:r>
              <a:rPr lang="en-US" b="1" u="sng" dirty="0"/>
              <a:t>AND</a:t>
            </a:r>
            <a:r>
              <a:rPr lang="en-US" u="sng" dirty="0"/>
              <a:t> within 24 hours of 0.5” or greater rain event.</a:t>
            </a:r>
          </a:p>
          <a:p>
            <a:pPr lvl="1"/>
            <a:r>
              <a:rPr lang="en-US" u="sng" dirty="0"/>
              <a:t>Monthly</a:t>
            </a:r>
            <a:r>
              <a:rPr lang="en-US" dirty="0"/>
              <a:t> inspections for sites discharging to impaired waters. </a:t>
            </a:r>
          </a:p>
          <a:p>
            <a:pPr lvl="1"/>
            <a:r>
              <a:rPr lang="en-US" dirty="0"/>
              <a:t>Otherwise, </a:t>
            </a:r>
            <a:r>
              <a:rPr lang="en-US" u="sng" dirty="0"/>
              <a:t>Quarterly</a:t>
            </a:r>
            <a:r>
              <a:rPr lang="en-US" dirty="0"/>
              <a:t> unless inaccessible.</a:t>
            </a:r>
          </a:p>
          <a:p>
            <a:pPr lvl="1"/>
            <a:endParaRPr lang="en-US" dirty="0"/>
          </a:p>
          <a:p>
            <a:endParaRPr lang="en-US" dirty="0"/>
          </a:p>
        </p:txBody>
      </p:sp>
      <p:pic>
        <p:nvPicPr>
          <p:cNvPr id="4" name="Picture 3">
            <a:extLst>
              <a:ext uri="{FF2B5EF4-FFF2-40B4-BE49-F238E27FC236}">
                <a16:creationId xmlns:a16="http://schemas.microsoft.com/office/drawing/2014/main" id="{84839807-CCC3-4252-94B4-07420F05F4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03521" y="1188073"/>
            <a:ext cx="6363015" cy="3483202"/>
          </a:xfrm>
          <a:prstGeom prst="rect">
            <a:avLst/>
          </a:prstGeom>
        </p:spPr>
      </p:pic>
      <p:pic>
        <p:nvPicPr>
          <p:cNvPr id="5" name="Picture 4">
            <a:extLst>
              <a:ext uri="{FF2B5EF4-FFF2-40B4-BE49-F238E27FC236}">
                <a16:creationId xmlns:a16="http://schemas.microsoft.com/office/drawing/2014/main" id="{3A84A120-3B3F-4F3B-B4CE-BF1C0500F3C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86271" y="4626671"/>
            <a:ext cx="5680265" cy="555452"/>
          </a:xfrm>
          <a:prstGeom prst="rect">
            <a:avLst/>
          </a:prstGeom>
        </p:spPr>
      </p:pic>
      <p:pic>
        <p:nvPicPr>
          <p:cNvPr id="6" name="Picture 5">
            <a:extLst>
              <a:ext uri="{FF2B5EF4-FFF2-40B4-BE49-F238E27FC236}">
                <a16:creationId xmlns:a16="http://schemas.microsoft.com/office/drawing/2014/main" id="{76CE42DD-A797-4B8E-9987-5AB4D99DFEE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383280" y="5580420"/>
            <a:ext cx="8283256" cy="1238551"/>
          </a:xfrm>
          <a:prstGeom prst="rect">
            <a:avLst/>
          </a:prstGeom>
        </p:spPr>
      </p:pic>
      <p:pic>
        <p:nvPicPr>
          <p:cNvPr id="8" name="Audio 7">
            <a:hlinkClick r:id="" action="ppaction://media"/>
            <a:extLst>
              <a:ext uri="{FF2B5EF4-FFF2-40B4-BE49-F238E27FC236}">
                <a16:creationId xmlns:a16="http://schemas.microsoft.com/office/drawing/2014/main" id="{3F9EDB9D-3F2C-42E7-BBB2-F6E6F35A79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7971958"/>
      </p:ext>
    </p:extLst>
  </p:cSld>
  <p:clrMapOvr>
    <a:masterClrMapping/>
  </p:clrMapOvr>
  <mc:AlternateContent xmlns:mc="http://schemas.openxmlformats.org/markup-compatibility/2006" xmlns:p14="http://schemas.microsoft.com/office/powerpoint/2010/main">
    <mc:Choice Requires="p14">
      <p:transition spd="slow" p14:dur="2000" advTm="20354"/>
    </mc:Choice>
    <mc:Fallback xmlns="">
      <p:transition spd="slow" advTm="20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60AF-EC63-411A-8A6D-8B1556838273}"/>
              </a:ext>
            </a:extLst>
          </p:cNvPr>
          <p:cNvSpPr>
            <a:spLocks noGrp="1"/>
          </p:cNvSpPr>
          <p:nvPr>
            <p:ph type="title"/>
          </p:nvPr>
        </p:nvSpPr>
        <p:spPr>
          <a:xfrm>
            <a:off x="646111" y="452718"/>
            <a:ext cx="9942641" cy="1400530"/>
          </a:xfrm>
        </p:spPr>
        <p:txBody>
          <a:bodyPr/>
          <a:lstStyle/>
          <a:p>
            <a:r>
              <a:rPr lang="en-US" dirty="0"/>
              <a:t>Sector L: Landfills, Land Application Sites &amp; Open Dumps</a:t>
            </a:r>
          </a:p>
        </p:txBody>
      </p:sp>
      <p:sp>
        <p:nvSpPr>
          <p:cNvPr id="3" name="Content Placeholder 2">
            <a:extLst>
              <a:ext uri="{FF2B5EF4-FFF2-40B4-BE49-F238E27FC236}">
                <a16:creationId xmlns:a16="http://schemas.microsoft.com/office/drawing/2014/main" id="{9E61D933-FB2C-4ED4-9C79-7DBE9937CEF1}"/>
              </a:ext>
            </a:extLst>
          </p:cNvPr>
          <p:cNvSpPr>
            <a:spLocks noGrp="1"/>
          </p:cNvSpPr>
          <p:nvPr>
            <p:ph idx="1"/>
          </p:nvPr>
        </p:nvSpPr>
        <p:spPr>
          <a:xfrm>
            <a:off x="1103313" y="2052918"/>
            <a:ext cx="4254838" cy="4195481"/>
          </a:xfrm>
        </p:spPr>
        <p:txBody>
          <a:bodyPr/>
          <a:lstStyle/>
          <a:p>
            <a:r>
              <a:rPr lang="en-US" dirty="0"/>
              <a:t>Activity Code: LF</a:t>
            </a:r>
          </a:p>
          <a:p>
            <a:r>
              <a:rPr lang="en-US" dirty="0"/>
              <a:t>Inspection frequencies vary, depending on site conditions.</a:t>
            </a:r>
          </a:p>
          <a:p>
            <a:pPr lvl="1"/>
            <a:r>
              <a:rPr lang="en-US" dirty="0"/>
              <a:t>New cells: </a:t>
            </a:r>
            <a:r>
              <a:rPr lang="en-US" u="sng" dirty="0"/>
              <a:t>Bi-weekly </a:t>
            </a:r>
            <a:r>
              <a:rPr lang="en-US" b="1" u="sng" dirty="0"/>
              <a:t>AND</a:t>
            </a:r>
            <a:r>
              <a:rPr lang="en-US" u="sng" dirty="0"/>
              <a:t> within 24 hours of 0.5” or greater rain event</a:t>
            </a:r>
            <a:r>
              <a:rPr lang="en-US" dirty="0"/>
              <a:t>.</a:t>
            </a:r>
          </a:p>
          <a:p>
            <a:pPr lvl="1"/>
            <a:r>
              <a:rPr lang="en-US" dirty="0"/>
              <a:t>Active sites: </a:t>
            </a:r>
            <a:r>
              <a:rPr lang="en-US" u="sng" dirty="0"/>
              <a:t>weekly</a:t>
            </a:r>
            <a:r>
              <a:rPr lang="en-US" dirty="0"/>
              <a:t>.</a:t>
            </a:r>
          </a:p>
          <a:p>
            <a:endParaRPr lang="en-US" dirty="0"/>
          </a:p>
        </p:txBody>
      </p:sp>
      <p:pic>
        <p:nvPicPr>
          <p:cNvPr id="5" name="Picture 4">
            <a:extLst>
              <a:ext uri="{FF2B5EF4-FFF2-40B4-BE49-F238E27FC236}">
                <a16:creationId xmlns:a16="http://schemas.microsoft.com/office/drawing/2014/main" id="{D7CFFBC3-D615-40E4-A387-6EEC823284D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43" y="4654668"/>
            <a:ext cx="6916483" cy="2170693"/>
          </a:xfrm>
          <a:prstGeom prst="rect">
            <a:avLst/>
          </a:prstGeom>
        </p:spPr>
      </p:pic>
      <p:pic>
        <p:nvPicPr>
          <p:cNvPr id="4" name="Picture 3">
            <a:extLst>
              <a:ext uri="{FF2B5EF4-FFF2-40B4-BE49-F238E27FC236}">
                <a16:creationId xmlns:a16="http://schemas.microsoft.com/office/drawing/2014/main" id="{F5113CA9-E318-4A7F-8D05-B49C2E09986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92485" y="1084691"/>
            <a:ext cx="5963172" cy="3725053"/>
          </a:xfrm>
          <a:prstGeom prst="rect">
            <a:avLst/>
          </a:prstGeom>
        </p:spPr>
      </p:pic>
      <p:pic>
        <p:nvPicPr>
          <p:cNvPr id="7" name="Picture 6">
            <a:extLst>
              <a:ext uri="{FF2B5EF4-FFF2-40B4-BE49-F238E27FC236}">
                <a16:creationId xmlns:a16="http://schemas.microsoft.com/office/drawing/2014/main" id="{7CEC412D-053D-4B30-9274-B0E712DDADB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23796" y="4809744"/>
            <a:ext cx="3680924" cy="2048256"/>
          </a:xfrm>
          <a:prstGeom prst="rect">
            <a:avLst/>
          </a:prstGeom>
        </p:spPr>
      </p:pic>
      <p:pic>
        <p:nvPicPr>
          <p:cNvPr id="10" name="Audio 9">
            <a:hlinkClick r:id="" action="ppaction://media"/>
            <a:extLst>
              <a:ext uri="{FF2B5EF4-FFF2-40B4-BE49-F238E27FC236}">
                <a16:creationId xmlns:a16="http://schemas.microsoft.com/office/drawing/2014/main" id="{13F66BCE-B2CB-43C2-A15D-69927B24A0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55073"/>
      </p:ext>
    </p:extLst>
  </p:cSld>
  <p:clrMapOvr>
    <a:masterClrMapping/>
  </p:clrMapOvr>
  <mc:AlternateContent xmlns:mc="http://schemas.openxmlformats.org/markup-compatibility/2006" xmlns:p14="http://schemas.microsoft.com/office/powerpoint/2010/main">
    <mc:Choice Requires="p14">
      <p:transition spd="slow" p14:dur="2000" advTm="30389"/>
    </mc:Choice>
    <mc:Fallback xmlns="">
      <p:transition spd="slow" advTm="3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8631-9FBA-4006-9E3B-67698DA71FC1}"/>
              </a:ext>
            </a:extLst>
          </p:cNvPr>
          <p:cNvSpPr>
            <a:spLocks noGrp="1"/>
          </p:cNvSpPr>
          <p:nvPr>
            <p:ph type="title"/>
          </p:nvPr>
        </p:nvSpPr>
        <p:spPr/>
        <p:txBody>
          <a:bodyPr/>
          <a:lstStyle/>
          <a:p>
            <a:r>
              <a:rPr lang="en-US" dirty="0"/>
              <a:t>Sector M: Automobile Salvage Yards</a:t>
            </a:r>
          </a:p>
        </p:txBody>
      </p:sp>
      <p:sp>
        <p:nvSpPr>
          <p:cNvPr id="3" name="Content Placeholder 2">
            <a:extLst>
              <a:ext uri="{FF2B5EF4-FFF2-40B4-BE49-F238E27FC236}">
                <a16:creationId xmlns:a16="http://schemas.microsoft.com/office/drawing/2014/main" id="{645C82DB-16EF-4459-AC3D-D9310770BE5E}"/>
              </a:ext>
            </a:extLst>
          </p:cNvPr>
          <p:cNvSpPr>
            <a:spLocks noGrp="1"/>
          </p:cNvSpPr>
          <p:nvPr>
            <p:ph idx="1"/>
          </p:nvPr>
        </p:nvSpPr>
        <p:spPr>
          <a:xfrm>
            <a:off x="1103313" y="2052918"/>
            <a:ext cx="3647108" cy="4195481"/>
          </a:xfrm>
        </p:spPr>
        <p:txBody>
          <a:bodyPr/>
          <a:lstStyle/>
          <a:p>
            <a:r>
              <a:rPr lang="en-US" dirty="0"/>
              <a:t>SIC Code: 5015</a:t>
            </a:r>
          </a:p>
          <a:p>
            <a:r>
              <a:rPr lang="en-US" u="sng" dirty="0"/>
              <a:t>Inspect arriving vehicles immediately</a:t>
            </a:r>
            <a:r>
              <a:rPr lang="en-US" dirty="0"/>
              <a:t>.</a:t>
            </a:r>
          </a:p>
          <a:p>
            <a:r>
              <a:rPr lang="en-US" dirty="0"/>
              <a:t>Site inspections: </a:t>
            </a:r>
            <a:r>
              <a:rPr lang="en-US" u="sng" dirty="0"/>
              <a:t>Quarterly</a:t>
            </a:r>
          </a:p>
          <a:p>
            <a:r>
              <a:rPr lang="en-US" dirty="0"/>
              <a:t>Final inspection of site before filing an NOT to terminate coverage.</a:t>
            </a:r>
          </a:p>
        </p:txBody>
      </p:sp>
      <p:pic>
        <p:nvPicPr>
          <p:cNvPr id="4" name="Picture 3">
            <a:extLst>
              <a:ext uri="{FF2B5EF4-FFF2-40B4-BE49-F238E27FC236}">
                <a16:creationId xmlns:a16="http://schemas.microsoft.com/office/drawing/2014/main" id="{1FE58F9A-4ED8-461C-A9E1-095E1B8D570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34000" y="1297553"/>
            <a:ext cx="6999132" cy="3206677"/>
          </a:xfrm>
          <a:prstGeom prst="rect">
            <a:avLst/>
          </a:prstGeom>
        </p:spPr>
      </p:pic>
      <p:pic>
        <p:nvPicPr>
          <p:cNvPr id="5" name="Picture 4">
            <a:extLst>
              <a:ext uri="{FF2B5EF4-FFF2-40B4-BE49-F238E27FC236}">
                <a16:creationId xmlns:a16="http://schemas.microsoft.com/office/drawing/2014/main" id="{E3BF58E4-B555-4D19-AB38-1A93F0A8195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4000" y="4504230"/>
            <a:ext cx="6999132" cy="462149"/>
          </a:xfrm>
          <a:prstGeom prst="rect">
            <a:avLst/>
          </a:prstGeom>
        </p:spPr>
      </p:pic>
      <p:pic>
        <p:nvPicPr>
          <p:cNvPr id="6" name="Picture 5">
            <a:extLst>
              <a:ext uri="{FF2B5EF4-FFF2-40B4-BE49-F238E27FC236}">
                <a16:creationId xmlns:a16="http://schemas.microsoft.com/office/drawing/2014/main" id="{430B8E0E-5BC5-4278-AEB7-97CE088FB77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823465" y="5037623"/>
            <a:ext cx="6545069" cy="1788086"/>
          </a:xfrm>
          <a:prstGeom prst="rect">
            <a:avLst/>
          </a:prstGeom>
        </p:spPr>
      </p:pic>
      <p:pic>
        <p:nvPicPr>
          <p:cNvPr id="7" name="Audio 6">
            <a:hlinkClick r:id="" action="ppaction://media"/>
            <a:extLst>
              <a:ext uri="{FF2B5EF4-FFF2-40B4-BE49-F238E27FC236}">
                <a16:creationId xmlns:a16="http://schemas.microsoft.com/office/drawing/2014/main" id="{D1CC961C-9DAB-40C1-8282-97B086A344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6867139"/>
      </p:ext>
    </p:extLst>
  </p:cSld>
  <p:clrMapOvr>
    <a:masterClrMapping/>
  </p:clrMapOvr>
  <mc:AlternateContent xmlns:mc="http://schemas.openxmlformats.org/markup-compatibility/2006" xmlns:p14="http://schemas.microsoft.com/office/powerpoint/2010/main">
    <mc:Choice Requires="p14">
      <p:transition spd="slow" p14:dur="2000" advTm="22089"/>
    </mc:Choice>
    <mc:Fallback xmlns="">
      <p:transition spd="slow" advTm="2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1401-4E8A-4ECB-84A0-7A6C95E63219}"/>
              </a:ext>
            </a:extLst>
          </p:cNvPr>
          <p:cNvSpPr>
            <a:spLocks noGrp="1"/>
          </p:cNvSpPr>
          <p:nvPr>
            <p:ph type="title"/>
          </p:nvPr>
        </p:nvSpPr>
        <p:spPr/>
        <p:txBody>
          <a:bodyPr/>
          <a:lstStyle/>
          <a:p>
            <a:r>
              <a:rPr lang="en-US" dirty="0"/>
              <a:t>Sector N: Scrap Recycling Facilities</a:t>
            </a:r>
          </a:p>
        </p:txBody>
      </p:sp>
      <p:sp>
        <p:nvSpPr>
          <p:cNvPr id="3" name="Content Placeholder 2">
            <a:extLst>
              <a:ext uri="{FF2B5EF4-FFF2-40B4-BE49-F238E27FC236}">
                <a16:creationId xmlns:a16="http://schemas.microsoft.com/office/drawing/2014/main" id="{64927CAE-FFFB-4061-AA58-E8B035B5EEDE}"/>
              </a:ext>
            </a:extLst>
          </p:cNvPr>
          <p:cNvSpPr>
            <a:spLocks noGrp="1"/>
          </p:cNvSpPr>
          <p:nvPr>
            <p:ph idx="1"/>
          </p:nvPr>
        </p:nvSpPr>
        <p:spPr>
          <a:xfrm>
            <a:off x="1079842" y="2019464"/>
            <a:ext cx="8946541" cy="4195481"/>
          </a:xfrm>
        </p:spPr>
        <p:txBody>
          <a:bodyPr/>
          <a:lstStyle/>
          <a:p>
            <a:r>
              <a:rPr lang="en-US" dirty="0"/>
              <a:t>SIC Code: 5093</a:t>
            </a:r>
          </a:p>
          <a:p>
            <a:r>
              <a:rPr lang="en-US" u="sng" dirty="0"/>
              <a:t>Quarterly</a:t>
            </a:r>
            <a:r>
              <a:rPr lang="en-US" dirty="0"/>
              <a:t> inspections, with special attention to specific areas.</a:t>
            </a:r>
          </a:p>
        </p:txBody>
      </p:sp>
      <p:pic>
        <p:nvPicPr>
          <p:cNvPr id="4" name="Picture 3">
            <a:extLst>
              <a:ext uri="{FF2B5EF4-FFF2-40B4-BE49-F238E27FC236}">
                <a16:creationId xmlns:a16="http://schemas.microsoft.com/office/drawing/2014/main" id="{EBCEE3FE-51E6-4480-A43D-C6CA1816B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07" y="3093184"/>
            <a:ext cx="11068050" cy="1381125"/>
          </a:xfrm>
          <a:prstGeom prst="rect">
            <a:avLst/>
          </a:prstGeom>
        </p:spPr>
      </p:pic>
      <p:pic>
        <p:nvPicPr>
          <p:cNvPr id="5" name="Picture 4">
            <a:extLst>
              <a:ext uri="{FF2B5EF4-FFF2-40B4-BE49-F238E27FC236}">
                <a16:creationId xmlns:a16="http://schemas.microsoft.com/office/drawing/2014/main" id="{348B7C70-A728-4751-8A6C-2A768856E26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9162" y="4829646"/>
            <a:ext cx="4449801" cy="1769198"/>
          </a:xfrm>
          <a:prstGeom prst="rect">
            <a:avLst/>
          </a:prstGeom>
        </p:spPr>
      </p:pic>
      <p:pic>
        <p:nvPicPr>
          <p:cNvPr id="7" name="Picture 6">
            <a:extLst>
              <a:ext uri="{FF2B5EF4-FFF2-40B4-BE49-F238E27FC236}">
                <a16:creationId xmlns:a16="http://schemas.microsoft.com/office/drawing/2014/main" id="{99077915-84BA-417C-953C-0C2F3A646C9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384738" y="4829646"/>
            <a:ext cx="4727420" cy="1837415"/>
          </a:xfrm>
          <a:prstGeom prst="rect">
            <a:avLst/>
          </a:prstGeom>
        </p:spPr>
      </p:pic>
      <p:pic>
        <p:nvPicPr>
          <p:cNvPr id="9" name="Audio 8">
            <a:hlinkClick r:id="" action="ppaction://media"/>
            <a:extLst>
              <a:ext uri="{FF2B5EF4-FFF2-40B4-BE49-F238E27FC236}">
                <a16:creationId xmlns:a16="http://schemas.microsoft.com/office/drawing/2014/main" id="{AA007B99-6897-4FDC-9473-EDC3CCB87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608460"/>
      </p:ext>
    </p:extLst>
  </p:cSld>
  <p:clrMapOvr>
    <a:masterClrMapping/>
  </p:clrMapOvr>
  <mc:AlternateContent xmlns:mc="http://schemas.openxmlformats.org/markup-compatibility/2006" xmlns:p14="http://schemas.microsoft.com/office/powerpoint/2010/main">
    <mc:Choice Requires="p14">
      <p:transition spd="slow" p14:dur="2000" advTm="12235"/>
    </mc:Choice>
    <mc:Fallback xmlns="">
      <p:transition spd="slow" advTm="1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3C43-48F4-41BD-8A04-568CC9233AB9}"/>
              </a:ext>
            </a:extLst>
          </p:cNvPr>
          <p:cNvSpPr>
            <a:spLocks noGrp="1"/>
          </p:cNvSpPr>
          <p:nvPr>
            <p:ph type="title"/>
          </p:nvPr>
        </p:nvSpPr>
        <p:spPr/>
        <p:txBody>
          <a:bodyPr/>
          <a:lstStyle/>
          <a:p>
            <a:r>
              <a:rPr lang="en-US" dirty="0"/>
              <a:t>Sector O: Steam Electric Generating Facilities</a:t>
            </a:r>
          </a:p>
        </p:txBody>
      </p:sp>
      <p:sp>
        <p:nvSpPr>
          <p:cNvPr id="3" name="Content Placeholder 2">
            <a:extLst>
              <a:ext uri="{FF2B5EF4-FFF2-40B4-BE49-F238E27FC236}">
                <a16:creationId xmlns:a16="http://schemas.microsoft.com/office/drawing/2014/main" id="{E61FD7E4-F4DA-4D28-BD61-8BC8F5A26F74}"/>
              </a:ext>
            </a:extLst>
          </p:cNvPr>
          <p:cNvSpPr>
            <a:spLocks noGrp="1"/>
          </p:cNvSpPr>
          <p:nvPr>
            <p:ph idx="1"/>
          </p:nvPr>
        </p:nvSpPr>
        <p:spPr/>
        <p:txBody>
          <a:bodyPr/>
          <a:lstStyle/>
          <a:p>
            <a:r>
              <a:rPr lang="en-US" dirty="0"/>
              <a:t>Activity Code: SE</a:t>
            </a:r>
          </a:p>
          <a:p>
            <a:r>
              <a:rPr lang="en-US" u="sng" dirty="0"/>
              <a:t>Monthly</a:t>
            </a:r>
            <a:r>
              <a:rPr lang="en-US" dirty="0"/>
              <a:t> inspections, with special attention to specific areas. </a:t>
            </a:r>
          </a:p>
        </p:txBody>
      </p:sp>
      <p:pic>
        <p:nvPicPr>
          <p:cNvPr id="4" name="Picture 3">
            <a:extLst>
              <a:ext uri="{FF2B5EF4-FFF2-40B4-BE49-F238E27FC236}">
                <a16:creationId xmlns:a16="http://schemas.microsoft.com/office/drawing/2014/main" id="{C5B7E13B-53A8-475E-8947-A835B18FC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5" y="3173215"/>
            <a:ext cx="11029950" cy="1314450"/>
          </a:xfrm>
          <a:prstGeom prst="rect">
            <a:avLst/>
          </a:prstGeom>
        </p:spPr>
      </p:pic>
      <p:pic>
        <p:nvPicPr>
          <p:cNvPr id="5" name="Picture 4">
            <a:extLst>
              <a:ext uri="{FF2B5EF4-FFF2-40B4-BE49-F238E27FC236}">
                <a16:creationId xmlns:a16="http://schemas.microsoft.com/office/drawing/2014/main" id="{33A9B14C-6AAE-4809-BC6D-46FC82DE8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149" y="4667124"/>
            <a:ext cx="4433539" cy="1881676"/>
          </a:xfrm>
          <a:prstGeom prst="rect">
            <a:avLst/>
          </a:prstGeom>
        </p:spPr>
      </p:pic>
      <p:pic>
        <p:nvPicPr>
          <p:cNvPr id="6" name="Picture 5">
            <a:extLst>
              <a:ext uri="{FF2B5EF4-FFF2-40B4-BE49-F238E27FC236}">
                <a16:creationId xmlns:a16="http://schemas.microsoft.com/office/drawing/2014/main" id="{BD9E9D04-01B2-43A4-9C14-0FB4B8A712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488" y="4710475"/>
            <a:ext cx="2495550" cy="1838325"/>
          </a:xfrm>
          <a:prstGeom prst="rect">
            <a:avLst/>
          </a:prstGeom>
        </p:spPr>
      </p:pic>
      <p:pic>
        <p:nvPicPr>
          <p:cNvPr id="9" name="Audio 8">
            <a:hlinkClick r:id="" action="ppaction://media"/>
            <a:extLst>
              <a:ext uri="{FF2B5EF4-FFF2-40B4-BE49-F238E27FC236}">
                <a16:creationId xmlns:a16="http://schemas.microsoft.com/office/drawing/2014/main" id="{505677E6-3270-4F5D-B42F-187F1032B0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911327"/>
      </p:ext>
    </p:extLst>
  </p:cSld>
  <p:clrMapOvr>
    <a:masterClrMapping/>
  </p:clrMapOvr>
  <mc:AlternateContent xmlns:mc="http://schemas.openxmlformats.org/markup-compatibility/2006" xmlns:p14="http://schemas.microsoft.com/office/powerpoint/2010/main">
    <mc:Choice Requires="p14">
      <p:transition spd="slow" p14:dur="2000" advTm="18379"/>
    </mc:Choice>
    <mc:Fallback xmlns="">
      <p:transition spd="slow" advTm="1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5505-7089-40C9-BF05-203D988E1869}"/>
              </a:ext>
            </a:extLst>
          </p:cNvPr>
          <p:cNvSpPr>
            <a:spLocks noGrp="1"/>
          </p:cNvSpPr>
          <p:nvPr>
            <p:ph type="title"/>
          </p:nvPr>
        </p:nvSpPr>
        <p:spPr/>
        <p:txBody>
          <a:bodyPr/>
          <a:lstStyle/>
          <a:p>
            <a:r>
              <a:rPr lang="en-US" dirty="0"/>
              <a:t>Sector P: Land Transportation &amp; Warehousing</a:t>
            </a:r>
          </a:p>
        </p:txBody>
      </p:sp>
      <p:sp>
        <p:nvSpPr>
          <p:cNvPr id="3" name="Content Placeholder 2">
            <a:extLst>
              <a:ext uri="{FF2B5EF4-FFF2-40B4-BE49-F238E27FC236}">
                <a16:creationId xmlns:a16="http://schemas.microsoft.com/office/drawing/2014/main" id="{8B154A1C-B6EF-41E4-9633-DADAEE732600}"/>
              </a:ext>
            </a:extLst>
          </p:cNvPr>
          <p:cNvSpPr>
            <a:spLocks noGrp="1"/>
          </p:cNvSpPr>
          <p:nvPr>
            <p:ph idx="1"/>
          </p:nvPr>
        </p:nvSpPr>
        <p:spPr/>
        <p:txBody>
          <a:bodyPr/>
          <a:lstStyle/>
          <a:p>
            <a:r>
              <a:rPr lang="en-US" dirty="0"/>
              <a:t>SIC Codes: 4011, 4013, 4111-4173, 4212-4231, 4311</a:t>
            </a:r>
          </a:p>
          <a:p>
            <a:r>
              <a:rPr lang="en-US" u="sng" dirty="0"/>
              <a:t>Quarterly</a:t>
            </a:r>
            <a:r>
              <a:rPr lang="en-US" dirty="0"/>
              <a:t> inspections, with special attention to specific areas.</a:t>
            </a:r>
          </a:p>
          <a:p>
            <a:endParaRPr lang="en-US" dirty="0"/>
          </a:p>
        </p:txBody>
      </p:sp>
      <p:pic>
        <p:nvPicPr>
          <p:cNvPr id="4" name="Picture 3">
            <a:extLst>
              <a:ext uri="{FF2B5EF4-FFF2-40B4-BE49-F238E27FC236}">
                <a16:creationId xmlns:a16="http://schemas.microsoft.com/office/drawing/2014/main" id="{2C36010D-8D60-4B98-9757-49DB073C4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85" y="3064610"/>
            <a:ext cx="10534650" cy="695325"/>
          </a:xfrm>
          <a:prstGeom prst="rect">
            <a:avLst/>
          </a:prstGeom>
        </p:spPr>
      </p:pic>
      <p:pic>
        <p:nvPicPr>
          <p:cNvPr id="5" name="Picture 4">
            <a:extLst>
              <a:ext uri="{FF2B5EF4-FFF2-40B4-BE49-F238E27FC236}">
                <a16:creationId xmlns:a16="http://schemas.microsoft.com/office/drawing/2014/main" id="{242D0094-F975-4ECA-8C2A-F38D156B653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03312" y="3783275"/>
            <a:ext cx="9869723" cy="1258987"/>
          </a:xfrm>
          <a:prstGeom prst="rect">
            <a:avLst/>
          </a:prstGeom>
        </p:spPr>
      </p:pic>
      <p:pic>
        <p:nvPicPr>
          <p:cNvPr id="6" name="Picture 5">
            <a:extLst>
              <a:ext uri="{FF2B5EF4-FFF2-40B4-BE49-F238E27FC236}">
                <a16:creationId xmlns:a16="http://schemas.microsoft.com/office/drawing/2014/main" id="{82107154-9221-4E37-8055-10050B071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2147" y="5138363"/>
            <a:ext cx="2762250" cy="1657350"/>
          </a:xfrm>
          <a:prstGeom prst="rect">
            <a:avLst/>
          </a:prstGeom>
        </p:spPr>
      </p:pic>
      <p:pic>
        <p:nvPicPr>
          <p:cNvPr id="7" name="Picture 6">
            <a:extLst>
              <a:ext uri="{FF2B5EF4-FFF2-40B4-BE49-F238E27FC236}">
                <a16:creationId xmlns:a16="http://schemas.microsoft.com/office/drawing/2014/main" id="{E90BFCF9-6081-4B94-AA8D-B74F54146B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0308" y="5255231"/>
            <a:ext cx="3619500" cy="1266825"/>
          </a:xfrm>
          <a:prstGeom prst="rect">
            <a:avLst/>
          </a:prstGeom>
        </p:spPr>
      </p:pic>
      <p:pic>
        <p:nvPicPr>
          <p:cNvPr id="8" name="Audio 7">
            <a:hlinkClick r:id="" action="ppaction://media"/>
            <a:extLst>
              <a:ext uri="{FF2B5EF4-FFF2-40B4-BE49-F238E27FC236}">
                <a16:creationId xmlns:a16="http://schemas.microsoft.com/office/drawing/2014/main" id="{C6DA8EFC-ED35-40D6-B019-A86004D9DE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921716"/>
      </p:ext>
    </p:extLst>
  </p:cSld>
  <p:clrMapOvr>
    <a:masterClrMapping/>
  </p:clrMapOvr>
  <mc:AlternateContent xmlns:mc="http://schemas.openxmlformats.org/markup-compatibility/2006" xmlns:p14="http://schemas.microsoft.com/office/powerpoint/2010/main">
    <mc:Choice Requires="p14">
      <p:transition spd="slow" p14:dur="2000" advTm="12678"/>
    </mc:Choice>
    <mc:Fallback xmlns="">
      <p:transition spd="slow" advTm="1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661C-947C-4D1F-8DAC-73C688BDD1DD}"/>
              </a:ext>
            </a:extLst>
          </p:cNvPr>
          <p:cNvSpPr>
            <a:spLocks noGrp="1"/>
          </p:cNvSpPr>
          <p:nvPr>
            <p:ph type="title"/>
          </p:nvPr>
        </p:nvSpPr>
        <p:spPr/>
        <p:txBody>
          <a:bodyPr/>
          <a:lstStyle/>
          <a:p>
            <a:r>
              <a:rPr lang="en-US" dirty="0"/>
              <a:t>Sector Q: Water Transportation</a:t>
            </a:r>
          </a:p>
        </p:txBody>
      </p:sp>
      <p:sp>
        <p:nvSpPr>
          <p:cNvPr id="3" name="Content Placeholder 2">
            <a:extLst>
              <a:ext uri="{FF2B5EF4-FFF2-40B4-BE49-F238E27FC236}">
                <a16:creationId xmlns:a16="http://schemas.microsoft.com/office/drawing/2014/main" id="{7FD3907A-4A56-42E3-99EA-044438C7733A}"/>
              </a:ext>
            </a:extLst>
          </p:cNvPr>
          <p:cNvSpPr>
            <a:spLocks noGrp="1"/>
          </p:cNvSpPr>
          <p:nvPr>
            <p:ph idx="1"/>
          </p:nvPr>
        </p:nvSpPr>
        <p:spPr/>
        <p:txBody>
          <a:bodyPr/>
          <a:lstStyle/>
          <a:p>
            <a:r>
              <a:rPr lang="en-US" dirty="0"/>
              <a:t>SIC Codes: 4412-4499</a:t>
            </a:r>
          </a:p>
          <a:p>
            <a:r>
              <a:rPr lang="en-US" u="sng" dirty="0"/>
              <a:t>Quarterly</a:t>
            </a:r>
            <a:r>
              <a:rPr lang="en-US" dirty="0"/>
              <a:t> inspections, with special attention to specific areas.</a:t>
            </a:r>
          </a:p>
        </p:txBody>
      </p:sp>
      <p:pic>
        <p:nvPicPr>
          <p:cNvPr id="4" name="Picture 3">
            <a:extLst>
              <a:ext uri="{FF2B5EF4-FFF2-40B4-BE49-F238E27FC236}">
                <a16:creationId xmlns:a16="http://schemas.microsoft.com/office/drawing/2014/main" id="{6F5CFE83-6B89-413A-9D32-96C1004BB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3171708"/>
            <a:ext cx="11049000" cy="1362075"/>
          </a:xfrm>
          <a:prstGeom prst="rect">
            <a:avLst/>
          </a:prstGeom>
        </p:spPr>
      </p:pic>
      <p:pic>
        <p:nvPicPr>
          <p:cNvPr id="6" name="Picture 5">
            <a:extLst>
              <a:ext uri="{FF2B5EF4-FFF2-40B4-BE49-F238E27FC236}">
                <a16:creationId xmlns:a16="http://schemas.microsoft.com/office/drawing/2014/main" id="{3217AB6C-2509-4074-8DDB-3B0BB9565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4302754"/>
            <a:ext cx="4485665" cy="2418741"/>
          </a:xfrm>
          <a:prstGeom prst="rect">
            <a:avLst/>
          </a:prstGeom>
        </p:spPr>
      </p:pic>
      <p:pic>
        <p:nvPicPr>
          <p:cNvPr id="7" name="Picture 6">
            <a:extLst>
              <a:ext uri="{FF2B5EF4-FFF2-40B4-BE49-F238E27FC236}">
                <a16:creationId xmlns:a16="http://schemas.microsoft.com/office/drawing/2014/main" id="{3A0A9DA0-EC88-4975-9A2C-317D2CE4FC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530" y="4676264"/>
            <a:ext cx="4542823" cy="1952617"/>
          </a:xfrm>
          <a:prstGeom prst="rect">
            <a:avLst/>
          </a:prstGeom>
        </p:spPr>
      </p:pic>
      <p:pic>
        <p:nvPicPr>
          <p:cNvPr id="5" name="Audio 4">
            <a:hlinkClick r:id="" action="ppaction://media"/>
            <a:extLst>
              <a:ext uri="{FF2B5EF4-FFF2-40B4-BE49-F238E27FC236}">
                <a16:creationId xmlns:a16="http://schemas.microsoft.com/office/drawing/2014/main" id="{178B79CF-C16B-44B4-B925-2F6E944C3D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4197659"/>
      </p:ext>
    </p:extLst>
  </p:cSld>
  <p:clrMapOvr>
    <a:masterClrMapping/>
  </p:clrMapOvr>
  <mc:AlternateContent xmlns:mc="http://schemas.openxmlformats.org/markup-compatibility/2006" xmlns:p14="http://schemas.microsoft.com/office/powerpoint/2010/main">
    <mc:Choice Requires="p14">
      <p:transition spd="slow" p14:dur="2000" advTm="12407"/>
    </mc:Choice>
    <mc:Fallback xmlns="">
      <p:transition spd="slow" advTm="1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E384-3F5F-4387-935F-8967A3463869}"/>
              </a:ext>
            </a:extLst>
          </p:cNvPr>
          <p:cNvSpPr>
            <a:spLocks noGrp="1"/>
          </p:cNvSpPr>
          <p:nvPr>
            <p:ph type="title"/>
          </p:nvPr>
        </p:nvSpPr>
        <p:spPr/>
        <p:txBody>
          <a:bodyPr/>
          <a:lstStyle/>
          <a:p>
            <a:r>
              <a:rPr lang="en-US" dirty="0"/>
              <a:t>Sector R: Ship and Boat Building or Repairing Yards</a:t>
            </a:r>
          </a:p>
        </p:txBody>
      </p:sp>
      <p:sp>
        <p:nvSpPr>
          <p:cNvPr id="3" name="Content Placeholder 2">
            <a:extLst>
              <a:ext uri="{FF2B5EF4-FFF2-40B4-BE49-F238E27FC236}">
                <a16:creationId xmlns:a16="http://schemas.microsoft.com/office/drawing/2014/main" id="{586ADAF7-FB00-42C8-8DE1-83E30A56C9F6}"/>
              </a:ext>
            </a:extLst>
          </p:cNvPr>
          <p:cNvSpPr>
            <a:spLocks noGrp="1"/>
          </p:cNvSpPr>
          <p:nvPr>
            <p:ph idx="1"/>
          </p:nvPr>
        </p:nvSpPr>
        <p:spPr/>
        <p:txBody>
          <a:bodyPr/>
          <a:lstStyle/>
          <a:p>
            <a:r>
              <a:rPr lang="en-US" dirty="0"/>
              <a:t>SIC Codes: 3731, 3732</a:t>
            </a:r>
          </a:p>
          <a:p>
            <a:r>
              <a:rPr lang="en-US" u="sng" dirty="0"/>
              <a:t>Quarterly</a:t>
            </a:r>
            <a:r>
              <a:rPr lang="en-US" dirty="0"/>
              <a:t> inspections, with special attention to specific areas.</a:t>
            </a:r>
          </a:p>
        </p:txBody>
      </p:sp>
      <p:pic>
        <p:nvPicPr>
          <p:cNvPr id="4" name="Picture 3">
            <a:extLst>
              <a:ext uri="{FF2B5EF4-FFF2-40B4-BE49-F238E27FC236}">
                <a16:creationId xmlns:a16="http://schemas.microsoft.com/office/drawing/2014/main" id="{C3039689-3828-45BB-84FD-597E502C2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 y="3120714"/>
            <a:ext cx="11087100" cy="1352550"/>
          </a:xfrm>
          <a:prstGeom prst="rect">
            <a:avLst/>
          </a:prstGeom>
        </p:spPr>
      </p:pic>
      <p:pic>
        <p:nvPicPr>
          <p:cNvPr id="5" name="Picture 4">
            <a:extLst>
              <a:ext uri="{FF2B5EF4-FFF2-40B4-BE49-F238E27FC236}">
                <a16:creationId xmlns:a16="http://schemas.microsoft.com/office/drawing/2014/main" id="{595D871E-16C3-45D0-BFFB-670FCA87A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285" y="4616669"/>
            <a:ext cx="3851448" cy="2025116"/>
          </a:xfrm>
          <a:prstGeom prst="rect">
            <a:avLst/>
          </a:prstGeom>
        </p:spPr>
      </p:pic>
      <p:pic>
        <p:nvPicPr>
          <p:cNvPr id="6" name="Picture 5">
            <a:extLst>
              <a:ext uri="{FF2B5EF4-FFF2-40B4-BE49-F238E27FC236}">
                <a16:creationId xmlns:a16="http://schemas.microsoft.com/office/drawing/2014/main" id="{183A1BA2-7FF6-4512-888C-E472765C9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103" y="4175395"/>
            <a:ext cx="3503612" cy="2544449"/>
          </a:xfrm>
          <a:prstGeom prst="rect">
            <a:avLst/>
          </a:prstGeom>
        </p:spPr>
      </p:pic>
      <p:pic>
        <p:nvPicPr>
          <p:cNvPr id="9" name="Audio 8">
            <a:hlinkClick r:id="" action="ppaction://media"/>
            <a:extLst>
              <a:ext uri="{FF2B5EF4-FFF2-40B4-BE49-F238E27FC236}">
                <a16:creationId xmlns:a16="http://schemas.microsoft.com/office/drawing/2014/main" id="{D49E7D1D-8190-4788-A77D-960C83D345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7901111"/>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2DED-90B3-41EB-93F2-7C7569367195}"/>
              </a:ext>
            </a:extLst>
          </p:cNvPr>
          <p:cNvSpPr>
            <a:spLocks noGrp="1"/>
          </p:cNvSpPr>
          <p:nvPr>
            <p:ph type="title"/>
          </p:nvPr>
        </p:nvSpPr>
        <p:spPr/>
        <p:txBody>
          <a:bodyPr/>
          <a:lstStyle/>
          <a:p>
            <a:r>
              <a:rPr lang="en-US" dirty="0"/>
              <a:t>Objectives</a:t>
            </a:r>
          </a:p>
        </p:txBody>
      </p:sp>
      <p:sp>
        <p:nvSpPr>
          <p:cNvPr id="6" name="Content Placeholder 5">
            <a:extLst>
              <a:ext uri="{FF2B5EF4-FFF2-40B4-BE49-F238E27FC236}">
                <a16:creationId xmlns:a16="http://schemas.microsoft.com/office/drawing/2014/main" id="{A7FB4066-7DD1-402B-BF6D-0EF6D1AF2E2A}"/>
              </a:ext>
            </a:extLst>
          </p:cNvPr>
          <p:cNvSpPr>
            <a:spLocks noGrp="1"/>
          </p:cNvSpPr>
          <p:nvPr>
            <p:ph idx="1"/>
          </p:nvPr>
        </p:nvSpPr>
        <p:spPr/>
        <p:txBody>
          <a:bodyPr>
            <a:normAutofit fontScale="92500" lnSpcReduction="20000"/>
          </a:bodyPr>
          <a:lstStyle/>
          <a:p>
            <a:r>
              <a:rPr lang="en-US" dirty="0"/>
              <a:t>Topics to be covered in this webinar:</a:t>
            </a:r>
          </a:p>
          <a:p>
            <a:pPr lvl="1"/>
            <a:r>
              <a:rPr lang="en-US" dirty="0"/>
              <a:t>Industrial Stormwater &amp; MSGP defined</a:t>
            </a:r>
          </a:p>
          <a:p>
            <a:pPr lvl="1"/>
            <a:r>
              <a:rPr lang="en-US" dirty="0"/>
              <a:t>Requirements regarding site inspections</a:t>
            </a:r>
          </a:p>
          <a:p>
            <a:pPr lvl="2"/>
            <a:r>
              <a:rPr lang="en-US" dirty="0"/>
              <a:t>EPA MSGP</a:t>
            </a:r>
          </a:p>
          <a:p>
            <a:pPr lvl="2"/>
            <a:r>
              <a:rPr lang="en-US" dirty="0"/>
              <a:t>OKR05 (Oklahoma MSGP)</a:t>
            </a:r>
          </a:p>
          <a:p>
            <a:pPr lvl="2"/>
            <a:r>
              <a:rPr lang="en-US" dirty="0"/>
              <a:t>Frequency</a:t>
            </a:r>
          </a:p>
          <a:p>
            <a:pPr lvl="2"/>
            <a:r>
              <a:rPr lang="en-US" dirty="0"/>
              <a:t>Sector-Specific requirements</a:t>
            </a:r>
          </a:p>
          <a:p>
            <a:pPr lvl="1"/>
            <a:r>
              <a:rPr lang="en-US" dirty="0"/>
              <a:t>Site inspection documentation</a:t>
            </a:r>
          </a:p>
          <a:p>
            <a:pPr lvl="1"/>
            <a:r>
              <a:rPr lang="en-US" dirty="0"/>
              <a:t>General Guideline for site inspections</a:t>
            </a:r>
          </a:p>
          <a:p>
            <a:pPr lvl="1"/>
            <a:r>
              <a:rPr lang="en-US" dirty="0"/>
              <a:t>Site examples of what to look for</a:t>
            </a:r>
          </a:p>
          <a:p>
            <a:pPr lvl="1"/>
            <a:r>
              <a:rPr lang="en-US" dirty="0"/>
              <a:t>Record retention</a:t>
            </a:r>
          </a:p>
          <a:p>
            <a:pPr lvl="1"/>
            <a:r>
              <a:rPr lang="en-US" dirty="0"/>
              <a:t>DEQ FAQ’s</a:t>
            </a:r>
          </a:p>
        </p:txBody>
      </p:sp>
      <p:pic>
        <p:nvPicPr>
          <p:cNvPr id="3" name="Picture 2">
            <a:extLst>
              <a:ext uri="{FF2B5EF4-FFF2-40B4-BE49-F238E27FC236}">
                <a16:creationId xmlns:a16="http://schemas.microsoft.com/office/drawing/2014/main" id="{887DEC35-63E6-40A8-8491-00849BA1E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313" y="2557462"/>
            <a:ext cx="2619375" cy="1743075"/>
          </a:xfrm>
          <a:prstGeom prst="rect">
            <a:avLst/>
          </a:prstGeom>
        </p:spPr>
      </p:pic>
      <p:pic>
        <p:nvPicPr>
          <p:cNvPr id="8" name="Audio 7">
            <a:hlinkClick r:id="" action="ppaction://media"/>
            <a:extLst>
              <a:ext uri="{FF2B5EF4-FFF2-40B4-BE49-F238E27FC236}">
                <a16:creationId xmlns:a16="http://schemas.microsoft.com/office/drawing/2014/main" id="{77269DC2-1AA9-49A1-A1FA-EA97EAAED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3757742"/>
      </p:ext>
    </p:extLst>
  </p:cSld>
  <p:clrMapOvr>
    <a:masterClrMapping/>
  </p:clrMapOvr>
  <mc:AlternateContent xmlns:mc="http://schemas.openxmlformats.org/markup-compatibility/2006" xmlns:p14="http://schemas.microsoft.com/office/powerpoint/2010/main">
    <mc:Choice Requires="p14">
      <p:transition spd="slow" p14:dur="2000" advTm="51909"/>
    </mc:Choice>
    <mc:Fallback xmlns="">
      <p:transition spd="slow" advTm="51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9B4E-F68E-4728-99C3-8E3B83B962D9}"/>
              </a:ext>
            </a:extLst>
          </p:cNvPr>
          <p:cNvSpPr>
            <a:spLocks noGrp="1"/>
          </p:cNvSpPr>
          <p:nvPr>
            <p:ph type="title"/>
          </p:nvPr>
        </p:nvSpPr>
        <p:spPr/>
        <p:txBody>
          <a:bodyPr/>
          <a:lstStyle/>
          <a:p>
            <a:r>
              <a:rPr lang="en-US" dirty="0"/>
              <a:t>Sector S: Air Transportation</a:t>
            </a:r>
          </a:p>
        </p:txBody>
      </p:sp>
      <p:sp>
        <p:nvSpPr>
          <p:cNvPr id="3" name="Content Placeholder 2">
            <a:extLst>
              <a:ext uri="{FF2B5EF4-FFF2-40B4-BE49-F238E27FC236}">
                <a16:creationId xmlns:a16="http://schemas.microsoft.com/office/drawing/2014/main" id="{5C4A81D1-86AF-4CA1-AAFA-152176A7D8D7}"/>
              </a:ext>
            </a:extLst>
          </p:cNvPr>
          <p:cNvSpPr>
            <a:spLocks noGrp="1"/>
          </p:cNvSpPr>
          <p:nvPr>
            <p:ph idx="1"/>
          </p:nvPr>
        </p:nvSpPr>
        <p:spPr/>
        <p:txBody>
          <a:bodyPr/>
          <a:lstStyle/>
          <a:p>
            <a:r>
              <a:rPr lang="en-US" dirty="0"/>
              <a:t>SIC Codes: 4512, 4513, 4522, 4581</a:t>
            </a:r>
          </a:p>
          <a:p>
            <a:r>
              <a:rPr lang="en-US" u="sng" dirty="0"/>
              <a:t>Weekly</a:t>
            </a:r>
            <a:r>
              <a:rPr lang="en-US" dirty="0"/>
              <a:t> inspections during deicing season</a:t>
            </a:r>
          </a:p>
          <a:p>
            <a:pPr lvl="1"/>
            <a:r>
              <a:rPr lang="en-US" dirty="0"/>
              <a:t>Otherwise, </a:t>
            </a:r>
            <a:r>
              <a:rPr lang="en-US" u="sng" dirty="0"/>
              <a:t>quarterly</a:t>
            </a:r>
            <a:r>
              <a:rPr lang="en-US" dirty="0"/>
              <a:t> inspections</a:t>
            </a:r>
          </a:p>
          <a:p>
            <a:endParaRPr lang="en-US" dirty="0"/>
          </a:p>
        </p:txBody>
      </p:sp>
      <p:pic>
        <p:nvPicPr>
          <p:cNvPr id="4" name="Picture 3">
            <a:extLst>
              <a:ext uri="{FF2B5EF4-FFF2-40B4-BE49-F238E27FC236}">
                <a16:creationId xmlns:a16="http://schemas.microsoft.com/office/drawing/2014/main" id="{D651043F-871F-4C08-9894-DDFDEF273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 y="3461519"/>
            <a:ext cx="10944225" cy="2209800"/>
          </a:xfrm>
          <a:prstGeom prst="rect">
            <a:avLst/>
          </a:prstGeom>
        </p:spPr>
      </p:pic>
      <p:pic>
        <p:nvPicPr>
          <p:cNvPr id="7" name="Picture 6">
            <a:extLst>
              <a:ext uri="{FF2B5EF4-FFF2-40B4-BE49-F238E27FC236}">
                <a16:creationId xmlns:a16="http://schemas.microsoft.com/office/drawing/2014/main" id="{F65ACE03-D922-4C17-9DC4-24C10CD75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040" y="142606"/>
            <a:ext cx="4394858" cy="2924578"/>
          </a:xfrm>
          <a:prstGeom prst="rect">
            <a:avLst/>
          </a:prstGeom>
        </p:spPr>
      </p:pic>
      <p:pic>
        <p:nvPicPr>
          <p:cNvPr id="8" name="Picture 7">
            <a:extLst>
              <a:ext uri="{FF2B5EF4-FFF2-40B4-BE49-F238E27FC236}">
                <a16:creationId xmlns:a16="http://schemas.microsoft.com/office/drawing/2014/main" id="{B1C9A212-CFAA-4DCC-895C-62AFE758EA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0992" y="5257800"/>
            <a:ext cx="2857500" cy="1600200"/>
          </a:xfrm>
          <a:prstGeom prst="rect">
            <a:avLst/>
          </a:prstGeom>
        </p:spPr>
      </p:pic>
      <p:pic>
        <p:nvPicPr>
          <p:cNvPr id="9" name="Audio 8">
            <a:hlinkClick r:id="" action="ppaction://media"/>
            <a:extLst>
              <a:ext uri="{FF2B5EF4-FFF2-40B4-BE49-F238E27FC236}">
                <a16:creationId xmlns:a16="http://schemas.microsoft.com/office/drawing/2014/main" id="{271C8407-E12F-4F5E-B1E1-E9D786296A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5118700"/>
      </p:ext>
    </p:extLst>
  </p:cSld>
  <p:clrMapOvr>
    <a:masterClrMapping/>
  </p:clrMapOvr>
  <mc:AlternateContent xmlns:mc="http://schemas.openxmlformats.org/markup-compatibility/2006" xmlns:p14="http://schemas.microsoft.com/office/powerpoint/2010/main">
    <mc:Choice Requires="p14">
      <p:transition spd="slow" p14:dur="2000" advTm="15417"/>
    </mc:Choice>
    <mc:Fallback xmlns="">
      <p:transition spd="slow" advTm="15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1783-7A60-4535-A033-F7881EFEB58D}"/>
              </a:ext>
            </a:extLst>
          </p:cNvPr>
          <p:cNvSpPr>
            <a:spLocks noGrp="1"/>
          </p:cNvSpPr>
          <p:nvPr>
            <p:ph type="title"/>
          </p:nvPr>
        </p:nvSpPr>
        <p:spPr/>
        <p:txBody>
          <a:bodyPr/>
          <a:lstStyle/>
          <a:p>
            <a:r>
              <a:rPr lang="en-US" dirty="0"/>
              <a:t>Sector T: Treatment Works</a:t>
            </a:r>
          </a:p>
        </p:txBody>
      </p:sp>
      <p:sp>
        <p:nvSpPr>
          <p:cNvPr id="3" name="Content Placeholder 2">
            <a:extLst>
              <a:ext uri="{FF2B5EF4-FFF2-40B4-BE49-F238E27FC236}">
                <a16:creationId xmlns:a16="http://schemas.microsoft.com/office/drawing/2014/main" id="{7716F1C5-EEA6-4232-9D3B-150DAE04EEAF}"/>
              </a:ext>
            </a:extLst>
          </p:cNvPr>
          <p:cNvSpPr>
            <a:spLocks noGrp="1"/>
          </p:cNvSpPr>
          <p:nvPr>
            <p:ph idx="1"/>
          </p:nvPr>
        </p:nvSpPr>
        <p:spPr/>
        <p:txBody>
          <a:bodyPr/>
          <a:lstStyle/>
          <a:p>
            <a:r>
              <a:rPr lang="en-US" dirty="0"/>
              <a:t>Activity Code: TW</a:t>
            </a:r>
          </a:p>
          <a:p>
            <a:r>
              <a:rPr lang="en-US" u="sng" dirty="0"/>
              <a:t>Quarterly</a:t>
            </a:r>
            <a:r>
              <a:rPr lang="en-US" dirty="0"/>
              <a:t> inspections, with special attention to specific areas.</a:t>
            </a:r>
          </a:p>
        </p:txBody>
      </p:sp>
      <p:pic>
        <p:nvPicPr>
          <p:cNvPr id="4" name="Picture 3">
            <a:extLst>
              <a:ext uri="{FF2B5EF4-FFF2-40B4-BE49-F238E27FC236}">
                <a16:creationId xmlns:a16="http://schemas.microsoft.com/office/drawing/2014/main" id="{B4E9DF7B-BBC6-44EA-9638-8A8090CD1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7" y="3114322"/>
            <a:ext cx="10906125" cy="1343025"/>
          </a:xfrm>
          <a:prstGeom prst="rect">
            <a:avLst/>
          </a:prstGeom>
        </p:spPr>
      </p:pic>
      <p:pic>
        <p:nvPicPr>
          <p:cNvPr id="5" name="Picture 4">
            <a:extLst>
              <a:ext uri="{FF2B5EF4-FFF2-40B4-BE49-F238E27FC236}">
                <a16:creationId xmlns:a16="http://schemas.microsoft.com/office/drawing/2014/main" id="{E1E50D20-5418-4EBF-AD47-8528D6ACD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582" y="4150658"/>
            <a:ext cx="4258794" cy="2578854"/>
          </a:xfrm>
          <a:prstGeom prst="rect">
            <a:avLst/>
          </a:prstGeom>
        </p:spPr>
      </p:pic>
      <p:pic>
        <p:nvPicPr>
          <p:cNvPr id="6" name="Audio 5">
            <a:hlinkClick r:id="" action="ppaction://media"/>
            <a:extLst>
              <a:ext uri="{FF2B5EF4-FFF2-40B4-BE49-F238E27FC236}">
                <a16:creationId xmlns:a16="http://schemas.microsoft.com/office/drawing/2014/main" id="{75671C37-B595-479F-BBB1-80D3246BD7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9449328"/>
      </p:ext>
    </p:extLst>
  </p:cSld>
  <p:clrMapOvr>
    <a:masterClrMapping/>
  </p:clrMapOvr>
  <mc:AlternateContent xmlns:mc="http://schemas.openxmlformats.org/markup-compatibility/2006" xmlns:p14="http://schemas.microsoft.com/office/powerpoint/2010/main">
    <mc:Choice Requires="p14">
      <p:transition spd="slow" p14:dur="2000" advTm="11784"/>
    </mc:Choice>
    <mc:Fallback xmlns="">
      <p:transition spd="slow" advTm="1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A289-1DF9-4955-8FD0-EDAAF24D5FD3}"/>
              </a:ext>
            </a:extLst>
          </p:cNvPr>
          <p:cNvSpPr>
            <a:spLocks noGrp="1"/>
          </p:cNvSpPr>
          <p:nvPr>
            <p:ph type="title"/>
          </p:nvPr>
        </p:nvSpPr>
        <p:spPr/>
        <p:txBody>
          <a:bodyPr/>
          <a:lstStyle/>
          <a:p>
            <a:r>
              <a:rPr lang="en-US" dirty="0"/>
              <a:t>Sector U: Food &amp; Kindred Products</a:t>
            </a:r>
          </a:p>
        </p:txBody>
      </p:sp>
      <p:sp>
        <p:nvSpPr>
          <p:cNvPr id="3" name="Content Placeholder 2">
            <a:extLst>
              <a:ext uri="{FF2B5EF4-FFF2-40B4-BE49-F238E27FC236}">
                <a16:creationId xmlns:a16="http://schemas.microsoft.com/office/drawing/2014/main" id="{5703026C-DB9E-4ECD-9965-A8B016A6E2E6}"/>
              </a:ext>
            </a:extLst>
          </p:cNvPr>
          <p:cNvSpPr>
            <a:spLocks noGrp="1"/>
          </p:cNvSpPr>
          <p:nvPr>
            <p:ph idx="1"/>
          </p:nvPr>
        </p:nvSpPr>
        <p:spPr/>
        <p:txBody>
          <a:bodyPr/>
          <a:lstStyle/>
          <a:p>
            <a:r>
              <a:rPr lang="en-US" dirty="0"/>
              <a:t>SIC Codes: 2011-2015, 2021-2026, 2032-2038, 2041-2048, 2051-2053, 2061-2068, 2074-2079, 2082-2087, 2091-2099, 2111-2141</a:t>
            </a:r>
          </a:p>
          <a:p>
            <a:r>
              <a:rPr lang="en-US" u="sng" dirty="0"/>
              <a:t>Quarterly</a:t>
            </a:r>
            <a:r>
              <a:rPr lang="en-US" dirty="0"/>
              <a:t> inspections, with special attention to specific areas.</a:t>
            </a:r>
          </a:p>
        </p:txBody>
      </p:sp>
      <p:pic>
        <p:nvPicPr>
          <p:cNvPr id="4" name="Picture 3">
            <a:extLst>
              <a:ext uri="{FF2B5EF4-FFF2-40B4-BE49-F238E27FC236}">
                <a16:creationId xmlns:a16="http://schemas.microsoft.com/office/drawing/2014/main" id="{9ECAD31E-447E-4241-8B79-6E7E8CF68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62" y="3919769"/>
            <a:ext cx="11039475" cy="1895475"/>
          </a:xfrm>
          <a:prstGeom prst="rect">
            <a:avLst/>
          </a:prstGeom>
        </p:spPr>
      </p:pic>
      <p:pic>
        <p:nvPicPr>
          <p:cNvPr id="5" name="Audio 4">
            <a:hlinkClick r:id="" action="ppaction://media"/>
            <a:extLst>
              <a:ext uri="{FF2B5EF4-FFF2-40B4-BE49-F238E27FC236}">
                <a16:creationId xmlns:a16="http://schemas.microsoft.com/office/drawing/2014/main" id="{05BBB1A8-60CB-4697-93C2-E6F356F5D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6884184"/>
      </p:ext>
    </p:extLst>
  </p:cSld>
  <p:clrMapOvr>
    <a:masterClrMapping/>
  </p:clrMapOvr>
  <mc:AlternateContent xmlns:mc="http://schemas.openxmlformats.org/markup-compatibility/2006" xmlns:p14="http://schemas.microsoft.com/office/powerpoint/2010/main">
    <mc:Choice Requires="p14">
      <p:transition spd="slow" p14:dur="2000" advTm="11848"/>
    </mc:Choice>
    <mc:Fallback xmlns="">
      <p:transition spd="slow" advTm="1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54A8-360D-4429-970C-CDDC872F444E}"/>
              </a:ext>
            </a:extLst>
          </p:cNvPr>
          <p:cNvSpPr>
            <a:spLocks noGrp="1"/>
          </p:cNvSpPr>
          <p:nvPr>
            <p:ph type="title"/>
          </p:nvPr>
        </p:nvSpPr>
        <p:spPr/>
        <p:txBody>
          <a:bodyPr/>
          <a:lstStyle/>
          <a:p>
            <a:r>
              <a:rPr lang="en-US" dirty="0"/>
              <a:t>Sector V: Textile Mills, Apparel &amp; Other Fabric Product Mfg., Leather &amp; Leather Products</a:t>
            </a:r>
          </a:p>
        </p:txBody>
      </p:sp>
      <p:sp>
        <p:nvSpPr>
          <p:cNvPr id="3" name="Content Placeholder 2">
            <a:extLst>
              <a:ext uri="{FF2B5EF4-FFF2-40B4-BE49-F238E27FC236}">
                <a16:creationId xmlns:a16="http://schemas.microsoft.com/office/drawing/2014/main" id="{F245C3F2-8365-46B0-AAD0-4934DE7BFF5B}"/>
              </a:ext>
            </a:extLst>
          </p:cNvPr>
          <p:cNvSpPr>
            <a:spLocks noGrp="1"/>
          </p:cNvSpPr>
          <p:nvPr>
            <p:ph idx="1"/>
          </p:nvPr>
        </p:nvSpPr>
        <p:spPr>
          <a:xfrm>
            <a:off x="1103312" y="2800045"/>
            <a:ext cx="8946541" cy="3605237"/>
          </a:xfrm>
        </p:spPr>
        <p:txBody>
          <a:bodyPr/>
          <a:lstStyle/>
          <a:p>
            <a:r>
              <a:rPr lang="en-US" dirty="0"/>
              <a:t>SIC Codes: 2211-2299, 2311-2399, 3131-3199</a:t>
            </a:r>
          </a:p>
          <a:p>
            <a:r>
              <a:rPr lang="en-US" u="sng" dirty="0"/>
              <a:t>Monthly</a:t>
            </a:r>
            <a:r>
              <a:rPr lang="en-US" dirty="0"/>
              <a:t> inspections, with special attention to specific areas.</a:t>
            </a:r>
          </a:p>
        </p:txBody>
      </p:sp>
      <p:pic>
        <p:nvPicPr>
          <p:cNvPr id="4" name="Picture 3">
            <a:extLst>
              <a:ext uri="{FF2B5EF4-FFF2-40B4-BE49-F238E27FC236}">
                <a16:creationId xmlns:a16="http://schemas.microsoft.com/office/drawing/2014/main" id="{33455C3E-EF77-46AE-B974-1AF53A7C1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37" y="3842291"/>
            <a:ext cx="10982325" cy="1314450"/>
          </a:xfrm>
          <a:prstGeom prst="rect">
            <a:avLst/>
          </a:prstGeom>
        </p:spPr>
      </p:pic>
      <p:pic>
        <p:nvPicPr>
          <p:cNvPr id="5" name="Picture 4">
            <a:extLst>
              <a:ext uri="{FF2B5EF4-FFF2-40B4-BE49-F238E27FC236}">
                <a16:creationId xmlns:a16="http://schemas.microsoft.com/office/drawing/2014/main" id="{7AB8BD7E-94B7-43E5-92AB-2697881881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9151" y="4897625"/>
            <a:ext cx="3361276" cy="1882315"/>
          </a:xfrm>
          <a:prstGeom prst="rect">
            <a:avLst/>
          </a:prstGeom>
        </p:spPr>
      </p:pic>
      <p:pic>
        <p:nvPicPr>
          <p:cNvPr id="7" name="Audio 6">
            <a:hlinkClick r:id="" action="ppaction://media"/>
            <a:extLst>
              <a:ext uri="{FF2B5EF4-FFF2-40B4-BE49-F238E27FC236}">
                <a16:creationId xmlns:a16="http://schemas.microsoft.com/office/drawing/2014/main" id="{D05ED84B-2F99-46B2-8FF9-2322CCC86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3171174"/>
      </p:ext>
    </p:extLst>
  </p:cSld>
  <p:clrMapOvr>
    <a:masterClrMapping/>
  </p:clrMapOvr>
  <mc:AlternateContent xmlns:mc="http://schemas.openxmlformats.org/markup-compatibility/2006" xmlns:p14="http://schemas.microsoft.com/office/powerpoint/2010/main">
    <mc:Choice Requires="p14">
      <p:transition spd="slow" p14:dur="2000" advTm="10906"/>
    </mc:Choice>
    <mc:Fallback xmlns="">
      <p:transition spd="slow" advTm="1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71059-C428-4A7F-8FDC-84BF1781A7BB}"/>
              </a:ext>
            </a:extLst>
          </p:cNvPr>
          <p:cNvSpPr>
            <a:spLocks noGrp="1"/>
          </p:cNvSpPr>
          <p:nvPr>
            <p:ph type="title"/>
          </p:nvPr>
        </p:nvSpPr>
        <p:spPr/>
        <p:txBody>
          <a:bodyPr/>
          <a:lstStyle/>
          <a:p>
            <a:r>
              <a:rPr lang="en-US" dirty="0"/>
              <a:t>Sector AA: Fabricated Metal Products</a:t>
            </a:r>
          </a:p>
        </p:txBody>
      </p:sp>
      <p:sp>
        <p:nvSpPr>
          <p:cNvPr id="3" name="Content Placeholder 2">
            <a:extLst>
              <a:ext uri="{FF2B5EF4-FFF2-40B4-BE49-F238E27FC236}">
                <a16:creationId xmlns:a16="http://schemas.microsoft.com/office/drawing/2014/main" id="{CAE869AB-A9C5-430A-835D-5171939D484F}"/>
              </a:ext>
            </a:extLst>
          </p:cNvPr>
          <p:cNvSpPr>
            <a:spLocks noGrp="1"/>
          </p:cNvSpPr>
          <p:nvPr>
            <p:ph idx="1"/>
          </p:nvPr>
        </p:nvSpPr>
        <p:spPr/>
        <p:txBody>
          <a:bodyPr/>
          <a:lstStyle/>
          <a:p>
            <a:r>
              <a:rPr lang="en-US" dirty="0"/>
              <a:t>SIC Codes: 3411-3499, 3911-3915</a:t>
            </a:r>
          </a:p>
          <a:p>
            <a:r>
              <a:rPr lang="en-US" u="sng" dirty="0"/>
              <a:t>Quarterly</a:t>
            </a:r>
            <a:r>
              <a:rPr lang="en-US" dirty="0"/>
              <a:t> inspections, with special attention to specific areas.</a:t>
            </a:r>
          </a:p>
        </p:txBody>
      </p:sp>
      <p:pic>
        <p:nvPicPr>
          <p:cNvPr id="4" name="Picture 3">
            <a:extLst>
              <a:ext uri="{FF2B5EF4-FFF2-40B4-BE49-F238E27FC236}">
                <a16:creationId xmlns:a16="http://schemas.microsoft.com/office/drawing/2014/main" id="{6978037F-B8BC-43BA-BD40-D700E9EFF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87" y="3123269"/>
            <a:ext cx="11020425" cy="1905000"/>
          </a:xfrm>
          <a:prstGeom prst="rect">
            <a:avLst/>
          </a:prstGeom>
        </p:spPr>
      </p:pic>
      <p:pic>
        <p:nvPicPr>
          <p:cNvPr id="12" name="Audio 11">
            <a:hlinkClick r:id="" action="ppaction://media"/>
            <a:extLst>
              <a:ext uri="{FF2B5EF4-FFF2-40B4-BE49-F238E27FC236}">
                <a16:creationId xmlns:a16="http://schemas.microsoft.com/office/drawing/2014/main" id="{5BDE2857-7247-468F-97C9-093DEEC760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909343"/>
      </p:ext>
    </p:extLst>
  </p:cSld>
  <p:clrMapOvr>
    <a:masterClrMapping/>
  </p:clrMapOvr>
  <mc:AlternateContent xmlns:mc="http://schemas.openxmlformats.org/markup-compatibility/2006" xmlns:p14="http://schemas.microsoft.com/office/powerpoint/2010/main">
    <mc:Choice Requires="p14">
      <p:transition spd="slow" p14:dur="2000" advTm="38939"/>
    </mc:Choice>
    <mc:Fallback xmlns="">
      <p:transition spd="slow" advTm="3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6" name="Freeform: Shape 25">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34A9D66-E9A9-4DA3-9CE5-F44FC886AA86}"/>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Site Inspection Documentation</a:t>
            </a:r>
            <a:endParaRPr lang="en-US" sz="8000" dirty="0">
              <a:solidFill>
                <a:srgbClr val="FFFFFF"/>
              </a:solidFill>
            </a:endParaRPr>
          </a:p>
        </p:txBody>
      </p:sp>
      <p:sp>
        <p:nvSpPr>
          <p:cNvPr id="5" name="Text Placeholder 4">
            <a:extLst>
              <a:ext uri="{FF2B5EF4-FFF2-40B4-BE49-F238E27FC236}">
                <a16:creationId xmlns:a16="http://schemas.microsoft.com/office/drawing/2014/main" id="{01774E6E-797B-4CC9-8011-6E152677BF46}"/>
              </a:ext>
            </a:extLst>
          </p:cNvPr>
          <p:cNvSpPr>
            <a:spLocks noGrp="1"/>
          </p:cNvSpPr>
          <p:nvPr>
            <p:ph type="body" idx="1"/>
          </p:nvPr>
        </p:nvSpPr>
        <p:spPr>
          <a:xfrm>
            <a:off x="965505" y="4777380"/>
            <a:ext cx="10260990" cy="1209763"/>
          </a:xfrm>
        </p:spPr>
        <p:txBody>
          <a:bodyPr vert="horz" lIns="91440" tIns="45720" rIns="91440" bIns="45720" rtlCol="0" anchor="t">
            <a:normAutofit lnSpcReduction="10000"/>
          </a:bodyPr>
          <a:lstStyle/>
          <a:p>
            <a:r>
              <a:rPr lang="en-US" sz="2400" cap="none" dirty="0">
                <a:solidFill>
                  <a:schemeClr val="tx2"/>
                </a:solidFill>
              </a:rPr>
              <a:t>DEQ templates can be found here: </a:t>
            </a:r>
          </a:p>
          <a:p>
            <a:r>
              <a:rPr lang="en-US" sz="2400" cap="none" dirty="0">
                <a:solidFill>
                  <a:schemeClr val="tx2"/>
                </a:solidFill>
                <a:hlinkClick r:id="rId8">
                  <a:extLst>
                    <a:ext uri="{A12FA001-AC4F-418D-AE19-62706E023703}">
                      <ahyp:hlinkClr xmlns:ahyp="http://schemas.microsoft.com/office/drawing/2018/hyperlinkcolor" val="tx"/>
                    </a:ext>
                  </a:extLst>
                </a:hlinkClick>
              </a:rPr>
              <a:t>www.deq.ok.gov/water-quality-division/wastewater-stormwater/stormwater-permitting/okr05-industrial-stormwater</a:t>
            </a:r>
            <a:r>
              <a:rPr lang="en-US" sz="2400" cap="none" dirty="0">
                <a:solidFill>
                  <a:schemeClr val="tx2"/>
                </a:solidFill>
              </a:rPr>
              <a:t> </a:t>
            </a:r>
          </a:p>
        </p:txBody>
      </p:sp>
      <p:pic>
        <p:nvPicPr>
          <p:cNvPr id="6" name="Audio 5">
            <a:hlinkClick r:id="" action="ppaction://media"/>
            <a:extLst>
              <a:ext uri="{FF2B5EF4-FFF2-40B4-BE49-F238E27FC236}">
                <a16:creationId xmlns:a16="http://schemas.microsoft.com/office/drawing/2014/main" id="{60110755-50F0-404A-988A-88A899FE616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9905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852"/>
    </mc:Choice>
    <mc:Fallback xmlns="">
      <p:transition spd="slow" advTm="1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A99D-E279-4420-814B-2508BD3295F9}"/>
              </a:ext>
            </a:extLst>
          </p:cNvPr>
          <p:cNvSpPr>
            <a:spLocks noGrp="1"/>
          </p:cNvSpPr>
          <p:nvPr>
            <p:ph type="title"/>
          </p:nvPr>
        </p:nvSpPr>
        <p:spPr/>
        <p:txBody>
          <a:bodyPr/>
          <a:lstStyle/>
          <a:p>
            <a:r>
              <a:rPr lang="en-US" dirty="0"/>
              <a:t>DEQ Reports Templates</a:t>
            </a:r>
          </a:p>
        </p:txBody>
      </p:sp>
      <p:pic>
        <p:nvPicPr>
          <p:cNvPr id="3" name="Picture 2">
            <a:extLst>
              <a:ext uri="{FF2B5EF4-FFF2-40B4-BE49-F238E27FC236}">
                <a16:creationId xmlns:a16="http://schemas.microsoft.com/office/drawing/2014/main" id="{9B067607-A002-4426-97F4-01163088244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13961" y="1690688"/>
            <a:ext cx="4698949" cy="5084109"/>
          </a:xfrm>
          <a:prstGeom prst="rect">
            <a:avLst/>
          </a:prstGeom>
        </p:spPr>
      </p:pic>
      <p:pic>
        <p:nvPicPr>
          <p:cNvPr id="4" name="Picture 3">
            <a:extLst>
              <a:ext uri="{FF2B5EF4-FFF2-40B4-BE49-F238E27FC236}">
                <a16:creationId xmlns:a16="http://schemas.microsoft.com/office/drawing/2014/main" id="{43CD45D4-2EFC-4366-A458-7C3FF978115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7692" y="2572438"/>
            <a:ext cx="2932430" cy="1713124"/>
          </a:xfrm>
          <a:prstGeom prst="rect">
            <a:avLst/>
          </a:prstGeom>
        </p:spPr>
      </p:pic>
      <p:sp>
        <p:nvSpPr>
          <p:cNvPr id="5" name="Arrow: Right 4">
            <a:extLst>
              <a:ext uri="{FF2B5EF4-FFF2-40B4-BE49-F238E27FC236}">
                <a16:creationId xmlns:a16="http://schemas.microsoft.com/office/drawing/2014/main" id="{386B3656-E05F-41BA-9439-AFDE7424B326}"/>
              </a:ext>
            </a:extLst>
          </p:cNvPr>
          <p:cNvSpPr/>
          <p:nvPr/>
        </p:nvSpPr>
        <p:spPr>
          <a:xfrm>
            <a:off x="4704522" y="3988904"/>
            <a:ext cx="1722782" cy="530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81BD44AA-85E7-4E41-96CC-B2C68A23AE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1819088"/>
      </p:ext>
    </p:extLst>
  </p:cSld>
  <p:clrMapOvr>
    <a:masterClrMapping/>
  </p:clrMapOvr>
  <mc:AlternateContent xmlns:mc="http://schemas.openxmlformats.org/markup-compatibility/2006" xmlns:p14="http://schemas.microsoft.com/office/powerpoint/2010/main">
    <mc:Choice Requires="p14">
      <p:transition spd="slow" p14:dur="2000" advTm="26961"/>
    </mc:Choice>
    <mc:Fallback xmlns="">
      <p:transition spd="slow" advTm="2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0B11-CDD6-45F5-BA1B-66A075857331}"/>
              </a:ext>
            </a:extLst>
          </p:cNvPr>
          <p:cNvSpPr>
            <a:spLocks noGrp="1"/>
          </p:cNvSpPr>
          <p:nvPr>
            <p:ph type="title"/>
          </p:nvPr>
        </p:nvSpPr>
        <p:spPr/>
        <p:txBody>
          <a:bodyPr>
            <a:normAutofit/>
          </a:bodyPr>
          <a:lstStyle/>
          <a:p>
            <a:r>
              <a:rPr lang="en-US" dirty="0"/>
              <a:t>Routine Facility Inspection Report – page 1</a:t>
            </a:r>
          </a:p>
        </p:txBody>
      </p:sp>
      <p:pic>
        <p:nvPicPr>
          <p:cNvPr id="3" name="Picture 2">
            <a:extLst>
              <a:ext uri="{FF2B5EF4-FFF2-40B4-BE49-F238E27FC236}">
                <a16:creationId xmlns:a16="http://schemas.microsoft.com/office/drawing/2014/main" id="{685D65B4-0DE4-4C51-A786-BA5F96BEF96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334768"/>
            <a:ext cx="12192000" cy="4523232"/>
          </a:xfrm>
          <a:prstGeom prst="rect">
            <a:avLst/>
          </a:prstGeom>
        </p:spPr>
      </p:pic>
      <p:sp>
        <p:nvSpPr>
          <p:cNvPr id="4" name="TextBox 3">
            <a:extLst>
              <a:ext uri="{FF2B5EF4-FFF2-40B4-BE49-F238E27FC236}">
                <a16:creationId xmlns:a16="http://schemas.microsoft.com/office/drawing/2014/main" id="{E9668E01-448F-409F-A206-A804FD2FB94E}"/>
              </a:ext>
            </a:extLst>
          </p:cNvPr>
          <p:cNvSpPr txBox="1"/>
          <p:nvPr/>
        </p:nvSpPr>
        <p:spPr>
          <a:xfrm>
            <a:off x="2134299" y="4227052"/>
            <a:ext cx="2675220" cy="369332"/>
          </a:xfrm>
          <a:prstGeom prst="rect">
            <a:avLst/>
          </a:prstGeom>
          <a:noFill/>
        </p:spPr>
        <p:txBody>
          <a:bodyPr wrap="none" rtlCol="0">
            <a:spAutoFit/>
          </a:bodyPr>
          <a:lstStyle/>
          <a:p>
            <a:r>
              <a:rPr lang="en-US" dirty="0">
                <a:solidFill>
                  <a:srgbClr val="FF0000"/>
                </a:solidFill>
              </a:rPr>
              <a:t>The Business – OKC Office</a:t>
            </a:r>
          </a:p>
        </p:txBody>
      </p:sp>
      <p:sp>
        <p:nvSpPr>
          <p:cNvPr id="5" name="TextBox 4">
            <a:extLst>
              <a:ext uri="{FF2B5EF4-FFF2-40B4-BE49-F238E27FC236}">
                <a16:creationId xmlns:a16="http://schemas.microsoft.com/office/drawing/2014/main" id="{581BC97F-E21E-4E9E-9ED4-5A0435C8A44D}"/>
              </a:ext>
            </a:extLst>
          </p:cNvPr>
          <p:cNvSpPr txBox="1"/>
          <p:nvPr/>
        </p:nvSpPr>
        <p:spPr>
          <a:xfrm>
            <a:off x="2765583" y="4790531"/>
            <a:ext cx="2963312" cy="369332"/>
          </a:xfrm>
          <a:prstGeom prst="rect">
            <a:avLst/>
          </a:prstGeom>
          <a:noFill/>
        </p:spPr>
        <p:txBody>
          <a:bodyPr wrap="none" rtlCol="0">
            <a:spAutoFit/>
          </a:bodyPr>
          <a:lstStyle/>
          <a:p>
            <a:r>
              <a:rPr lang="en-US" dirty="0">
                <a:solidFill>
                  <a:srgbClr val="FF0000"/>
                </a:solidFill>
              </a:rPr>
              <a:t>OKR059999/SWI-2015-00352</a:t>
            </a:r>
          </a:p>
        </p:txBody>
      </p:sp>
      <p:sp>
        <p:nvSpPr>
          <p:cNvPr id="6" name="TextBox 5">
            <a:extLst>
              <a:ext uri="{FF2B5EF4-FFF2-40B4-BE49-F238E27FC236}">
                <a16:creationId xmlns:a16="http://schemas.microsoft.com/office/drawing/2014/main" id="{5DA53347-5AF6-4D87-8CFA-90328DBE03A1}"/>
              </a:ext>
            </a:extLst>
          </p:cNvPr>
          <p:cNvSpPr txBox="1"/>
          <p:nvPr/>
        </p:nvSpPr>
        <p:spPr>
          <a:xfrm>
            <a:off x="8579242" y="4790531"/>
            <a:ext cx="1182375" cy="369332"/>
          </a:xfrm>
          <a:prstGeom prst="rect">
            <a:avLst/>
          </a:prstGeom>
          <a:noFill/>
        </p:spPr>
        <p:txBody>
          <a:bodyPr wrap="none" rtlCol="0">
            <a:spAutoFit/>
          </a:bodyPr>
          <a:lstStyle/>
          <a:p>
            <a:r>
              <a:rPr lang="en-US" dirty="0">
                <a:solidFill>
                  <a:srgbClr val="FF0000"/>
                </a:solidFill>
              </a:rPr>
              <a:t>01/15/2017</a:t>
            </a:r>
          </a:p>
        </p:txBody>
      </p:sp>
      <p:sp>
        <p:nvSpPr>
          <p:cNvPr id="7" name="TextBox 6">
            <a:extLst>
              <a:ext uri="{FF2B5EF4-FFF2-40B4-BE49-F238E27FC236}">
                <a16:creationId xmlns:a16="http://schemas.microsoft.com/office/drawing/2014/main" id="{A999AA3B-4F3B-4EE9-AA01-A82B0E245591}"/>
              </a:ext>
            </a:extLst>
          </p:cNvPr>
          <p:cNvSpPr txBox="1"/>
          <p:nvPr/>
        </p:nvSpPr>
        <p:spPr>
          <a:xfrm>
            <a:off x="3102468" y="5286553"/>
            <a:ext cx="886781" cy="369332"/>
          </a:xfrm>
          <a:prstGeom prst="rect">
            <a:avLst/>
          </a:prstGeom>
          <a:noFill/>
        </p:spPr>
        <p:txBody>
          <a:bodyPr wrap="none" rtlCol="0">
            <a:spAutoFit/>
          </a:bodyPr>
          <a:lstStyle/>
          <a:p>
            <a:r>
              <a:rPr lang="en-US" dirty="0">
                <a:solidFill>
                  <a:srgbClr val="FF0000"/>
                </a:solidFill>
              </a:rPr>
              <a:t>9:15am</a:t>
            </a:r>
          </a:p>
        </p:txBody>
      </p:sp>
      <p:sp>
        <p:nvSpPr>
          <p:cNvPr id="8" name="TextBox 7">
            <a:extLst>
              <a:ext uri="{FF2B5EF4-FFF2-40B4-BE49-F238E27FC236}">
                <a16:creationId xmlns:a16="http://schemas.microsoft.com/office/drawing/2014/main" id="{8D74F535-433D-4946-8D86-F3DEBFEDD787}"/>
              </a:ext>
            </a:extLst>
          </p:cNvPr>
          <p:cNvSpPr txBox="1"/>
          <p:nvPr/>
        </p:nvSpPr>
        <p:spPr>
          <a:xfrm>
            <a:off x="8579242" y="5286553"/>
            <a:ext cx="987771" cy="369332"/>
          </a:xfrm>
          <a:prstGeom prst="rect">
            <a:avLst/>
          </a:prstGeom>
          <a:noFill/>
        </p:spPr>
        <p:txBody>
          <a:bodyPr wrap="none" rtlCol="0">
            <a:spAutoFit/>
          </a:bodyPr>
          <a:lstStyle/>
          <a:p>
            <a:r>
              <a:rPr lang="en-US" dirty="0">
                <a:solidFill>
                  <a:srgbClr val="FF0000"/>
                </a:solidFill>
              </a:rPr>
              <a:t>10:15am</a:t>
            </a:r>
          </a:p>
        </p:txBody>
      </p:sp>
      <p:sp>
        <p:nvSpPr>
          <p:cNvPr id="9" name="TextBox 8">
            <a:extLst>
              <a:ext uri="{FF2B5EF4-FFF2-40B4-BE49-F238E27FC236}">
                <a16:creationId xmlns:a16="http://schemas.microsoft.com/office/drawing/2014/main" id="{B70331CE-283C-4D9E-BAC0-C8E9FFB17A6E}"/>
              </a:ext>
            </a:extLst>
          </p:cNvPr>
          <p:cNvSpPr txBox="1"/>
          <p:nvPr/>
        </p:nvSpPr>
        <p:spPr>
          <a:xfrm>
            <a:off x="2846568" y="5824265"/>
            <a:ext cx="1775294" cy="369332"/>
          </a:xfrm>
          <a:prstGeom prst="rect">
            <a:avLst/>
          </a:prstGeom>
          <a:noFill/>
        </p:spPr>
        <p:txBody>
          <a:bodyPr wrap="none" rtlCol="0">
            <a:spAutoFit/>
          </a:bodyPr>
          <a:lstStyle/>
          <a:p>
            <a:r>
              <a:rPr lang="en-US" dirty="0">
                <a:solidFill>
                  <a:srgbClr val="FF0000"/>
                </a:solidFill>
              </a:rPr>
              <a:t>Mr. Team Leader</a:t>
            </a:r>
          </a:p>
        </p:txBody>
      </p:sp>
      <p:sp>
        <p:nvSpPr>
          <p:cNvPr id="10" name="TextBox 9">
            <a:extLst>
              <a:ext uri="{FF2B5EF4-FFF2-40B4-BE49-F238E27FC236}">
                <a16:creationId xmlns:a16="http://schemas.microsoft.com/office/drawing/2014/main" id="{1A12F7A8-3B11-430E-BE16-B0E5E16F3DB2}"/>
              </a:ext>
            </a:extLst>
          </p:cNvPr>
          <p:cNvSpPr txBox="1"/>
          <p:nvPr/>
        </p:nvSpPr>
        <p:spPr>
          <a:xfrm>
            <a:off x="3818720" y="6341132"/>
            <a:ext cx="3155544" cy="369332"/>
          </a:xfrm>
          <a:prstGeom prst="rect">
            <a:avLst/>
          </a:prstGeom>
          <a:noFill/>
        </p:spPr>
        <p:txBody>
          <a:bodyPr wrap="none" rtlCol="0">
            <a:spAutoFit/>
          </a:bodyPr>
          <a:lstStyle/>
          <a:p>
            <a:r>
              <a:rPr lang="en-US" dirty="0">
                <a:solidFill>
                  <a:srgbClr val="FF0000"/>
                </a:solidFill>
              </a:rPr>
              <a:t>EHS Coordinator, 405-797-3546</a:t>
            </a:r>
          </a:p>
        </p:txBody>
      </p:sp>
      <p:pic>
        <p:nvPicPr>
          <p:cNvPr id="11" name="Audio 10">
            <a:hlinkClick r:id="" action="ppaction://media"/>
            <a:extLst>
              <a:ext uri="{FF2B5EF4-FFF2-40B4-BE49-F238E27FC236}">
                <a16:creationId xmlns:a16="http://schemas.microsoft.com/office/drawing/2014/main" id="{DBA7DDDD-1DFF-4F45-90BA-91A31DD89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997805"/>
      </p:ext>
    </p:extLst>
  </p:cSld>
  <p:clrMapOvr>
    <a:masterClrMapping/>
  </p:clrMapOvr>
  <mc:AlternateContent xmlns:mc="http://schemas.openxmlformats.org/markup-compatibility/2006" xmlns:p14="http://schemas.microsoft.com/office/powerpoint/2010/main">
    <mc:Choice Requires="p14">
      <p:transition spd="slow" p14:dur="2000" advTm="32863"/>
    </mc:Choice>
    <mc:Fallback xmlns="">
      <p:transition spd="slow" advTm="32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0F8C-3187-4BE2-80EE-E08D8B531851}"/>
              </a:ext>
            </a:extLst>
          </p:cNvPr>
          <p:cNvSpPr>
            <a:spLocks noGrp="1"/>
          </p:cNvSpPr>
          <p:nvPr>
            <p:ph type="title"/>
          </p:nvPr>
        </p:nvSpPr>
        <p:spPr/>
        <p:txBody>
          <a:bodyPr>
            <a:normAutofit/>
          </a:bodyPr>
          <a:lstStyle/>
          <a:p>
            <a:r>
              <a:rPr lang="en-US" dirty="0"/>
              <a:t>Routine Facility Inspection Report – page 1</a:t>
            </a:r>
          </a:p>
        </p:txBody>
      </p:sp>
      <p:pic>
        <p:nvPicPr>
          <p:cNvPr id="3" name="Picture 2">
            <a:extLst>
              <a:ext uri="{FF2B5EF4-FFF2-40B4-BE49-F238E27FC236}">
                <a16:creationId xmlns:a16="http://schemas.microsoft.com/office/drawing/2014/main" id="{2983546C-2FEC-4D63-AAC8-0A64B169C57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346695"/>
            <a:ext cx="12192000" cy="4511305"/>
          </a:xfrm>
          <a:prstGeom prst="rect">
            <a:avLst/>
          </a:prstGeom>
        </p:spPr>
      </p:pic>
      <p:pic>
        <p:nvPicPr>
          <p:cNvPr id="4" name="Picture 3">
            <a:extLst>
              <a:ext uri="{FF2B5EF4-FFF2-40B4-BE49-F238E27FC236}">
                <a16:creationId xmlns:a16="http://schemas.microsoft.com/office/drawing/2014/main" id="{6F89884A-550B-4D55-94C5-6E4E9BAEA14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01007" y="3195170"/>
            <a:ext cx="286537" cy="310923"/>
          </a:xfrm>
          <a:prstGeom prst="rect">
            <a:avLst/>
          </a:prstGeom>
        </p:spPr>
      </p:pic>
      <p:pic>
        <p:nvPicPr>
          <p:cNvPr id="5" name="Picture 4">
            <a:extLst>
              <a:ext uri="{FF2B5EF4-FFF2-40B4-BE49-F238E27FC236}">
                <a16:creationId xmlns:a16="http://schemas.microsoft.com/office/drawing/2014/main" id="{DAA5D8A2-9E09-4382-AAE7-E7981D4B381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86392" y="4184967"/>
            <a:ext cx="286537" cy="310923"/>
          </a:xfrm>
          <a:prstGeom prst="rect">
            <a:avLst/>
          </a:prstGeom>
        </p:spPr>
      </p:pic>
      <p:pic>
        <p:nvPicPr>
          <p:cNvPr id="6" name="Picture 5">
            <a:extLst>
              <a:ext uri="{FF2B5EF4-FFF2-40B4-BE49-F238E27FC236}">
                <a16:creationId xmlns:a16="http://schemas.microsoft.com/office/drawing/2014/main" id="{6418BB8E-F0D7-4EC2-8997-9EEBC84F34D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2001" y="5474753"/>
            <a:ext cx="286537" cy="310923"/>
          </a:xfrm>
          <a:prstGeom prst="rect">
            <a:avLst/>
          </a:prstGeom>
        </p:spPr>
      </p:pic>
      <p:sp>
        <p:nvSpPr>
          <p:cNvPr id="7" name="TextBox 6">
            <a:extLst>
              <a:ext uri="{FF2B5EF4-FFF2-40B4-BE49-F238E27FC236}">
                <a16:creationId xmlns:a16="http://schemas.microsoft.com/office/drawing/2014/main" id="{6B3C0229-7A19-4574-AE4D-BE9A35616D01}"/>
              </a:ext>
            </a:extLst>
          </p:cNvPr>
          <p:cNvSpPr txBox="1"/>
          <p:nvPr/>
        </p:nvSpPr>
        <p:spPr>
          <a:xfrm>
            <a:off x="2043377" y="3671808"/>
            <a:ext cx="782587" cy="369332"/>
          </a:xfrm>
          <a:prstGeom prst="rect">
            <a:avLst/>
          </a:prstGeom>
          <a:noFill/>
        </p:spPr>
        <p:txBody>
          <a:bodyPr wrap="none" rtlCol="0">
            <a:spAutoFit/>
          </a:bodyPr>
          <a:lstStyle/>
          <a:p>
            <a:r>
              <a:rPr lang="en-US" dirty="0">
                <a:solidFill>
                  <a:srgbClr val="FF0000"/>
                </a:solidFill>
              </a:rPr>
              <a:t>73 </a:t>
            </a:r>
            <a:r>
              <a:rPr lang="en-US" baseline="30000" dirty="0">
                <a:solidFill>
                  <a:srgbClr val="FF0000"/>
                </a:solidFill>
              </a:rPr>
              <a:t>o</a:t>
            </a:r>
            <a:r>
              <a:rPr lang="en-US" dirty="0">
                <a:solidFill>
                  <a:srgbClr val="FF0000"/>
                </a:solidFill>
              </a:rPr>
              <a:t> F</a:t>
            </a:r>
          </a:p>
        </p:txBody>
      </p:sp>
      <p:sp>
        <p:nvSpPr>
          <p:cNvPr id="8" name="TextBox 7">
            <a:extLst>
              <a:ext uri="{FF2B5EF4-FFF2-40B4-BE49-F238E27FC236}">
                <a16:creationId xmlns:a16="http://schemas.microsoft.com/office/drawing/2014/main" id="{534B8F9B-B2E9-4586-8C7E-2D97485D9429}"/>
              </a:ext>
            </a:extLst>
          </p:cNvPr>
          <p:cNvSpPr txBox="1"/>
          <p:nvPr/>
        </p:nvSpPr>
        <p:spPr>
          <a:xfrm>
            <a:off x="7350745" y="3671808"/>
            <a:ext cx="673582" cy="369332"/>
          </a:xfrm>
          <a:prstGeom prst="rect">
            <a:avLst/>
          </a:prstGeom>
          <a:noFill/>
        </p:spPr>
        <p:txBody>
          <a:bodyPr wrap="none" rtlCol="0">
            <a:spAutoFit/>
          </a:bodyPr>
          <a:lstStyle/>
          <a:p>
            <a:r>
              <a:rPr lang="en-US" dirty="0">
                <a:solidFill>
                  <a:srgbClr val="FF0000"/>
                </a:solidFill>
              </a:rPr>
              <a:t>0.47”</a:t>
            </a:r>
          </a:p>
        </p:txBody>
      </p:sp>
      <p:sp>
        <p:nvSpPr>
          <p:cNvPr id="9" name="TextBox 8">
            <a:extLst>
              <a:ext uri="{FF2B5EF4-FFF2-40B4-BE49-F238E27FC236}">
                <a16:creationId xmlns:a16="http://schemas.microsoft.com/office/drawing/2014/main" id="{A23242CD-C2DB-40B7-8CFD-B070AADEFD21}"/>
              </a:ext>
            </a:extLst>
          </p:cNvPr>
          <p:cNvSpPr txBox="1"/>
          <p:nvPr/>
        </p:nvSpPr>
        <p:spPr>
          <a:xfrm>
            <a:off x="1685747" y="4575878"/>
            <a:ext cx="5812489" cy="369332"/>
          </a:xfrm>
          <a:prstGeom prst="rect">
            <a:avLst/>
          </a:prstGeom>
          <a:noFill/>
        </p:spPr>
        <p:txBody>
          <a:bodyPr wrap="none" rtlCol="0">
            <a:spAutoFit/>
          </a:bodyPr>
          <a:lstStyle/>
          <a:p>
            <a:r>
              <a:rPr lang="en-US" dirty="0">
                <a:solidFill>
                  <a:srgbClr val="FF0000"/>
                </a:solidFill>
              </a:rPr>
              <a:t>Slow, steady rain since 3am, runoff appears clear and clean.</a:t>
            </a:r>
          </a:p>
        </p:txBody>
      </p:sp>
      <p:pic>
        <p:nvPicPr>
          <p:cNvPr id="11" name="Audio 10">
            <a:hlinkClick r:id="" action="ppaction://media"/>
            <a:extLst>
              <a:ext uri="{FF2B5EF4-FFF2-40B4-BE49-F238E27FC236}">
                <a16:creationId xmlns:a16="http://schemas.microsoft.com/office/drawing/2014/main" id="{A344FD0B-4DDA-4096-90FC-8F5F42955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5077457"/>
      </p:ext>
    </p:extLst>
  </p:cSld>
  <p:clrMapOvr>
    <a:masterClrMapping/>
  </p:clrMapOvr>
  <mc:AlternateContent xmlns:mc="http://schemas.openxmlformats.org/markup-compatibility/2006" xmlns:p14="http://schemas.microsoft.com/office/powerpoint/2010/main">
    <mc:Choice Requires="p14">
      <p:transition spd="slow" p14:dur="2000" advTm="80909"/>
    </mc:Choice>
    <mc:Fallback xmlns="">
      <p:transition spd="slow" advTm="8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D8A6-45C1-4E9E-943D-598380F01839}"/>
              </a:ext>
            </a:extLst>
          </p:cNvPr>
          <p:cNvSpPr>
            <a:spLocks noGrp="1"/>
          </p:cNvSpPr>
          <p:nvPr>
            <p:ph type="title"/>
          </p:nvPr>
        </p:nvSpPr>
        <p:spPr/>
        <p:txBody>
          <a:bodyPr>
            <a:normAutofit/>
          </a:bodyPr>
          <a:lstStyle/>
          <a:p>
            <a:r>
              <a:rPr lang="en-US" dirty="0"/>
              <a:t>Routine Facility Inspection Report – page 1</a:t>
            </a:r>
          </a:p>
        </p:txBody>
      </p:sp>
      <p:pic>
        <p:nvPicPr>
          <p:cNvPr id="5" name="Picture 4">
            <a:extLst>
              <a:ext uri="{FF2B5EF4-FFF2-40B4-BE49-F238E27FC236}">
                <a16:creationId xmlns:a16="http://schemas.microsoft.com/office/drawing/2014/main" id="{923DD1DB-0C46-42D9-A05D-B9DB2CAD3DA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04565" y="1162294"/>
            <a:ext cx="8973670" cy="5695706"/>
          </a:xfrm>
          <a:prstGeom prst="rect">
            <a:avLst/>
          </a:prstGeom>
        </p:spPr>
      </p:pic>
      <p:pic>
        <p:nvPicPr>
          <p:cNvPr id="4" name="Picture 3">
            <a:extLst>
              <a:ext uri="{FF2B5EF4-FFF2-40B4-BE49-F238E27FC236}">
                <a16:creationId xmlns:a16="http://schemas.microsoft.com/office/drawing/2014/main" id="{314ED95F-1EF0-4430-8353-ABA94ABFAD9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09463" y="2415523"/>
            <a:ext cx="286537" cy="310923"/>
          </a:xfrm>
          <a:prstGeom prst="rect">
            <a:avLst/>
          </a:prstGeom>
        </p:spPr>
      </p:pic>
      <p:pic>
        <p:nvPicPr>
          <p:cNvPr id="6" name="Picture 5">
            <a:extLst>
              <a:ext uri="{FF2B5EF4-FFF2-40B4-BE49-F238E27FC236}">
                <a16:creationId xmlns:a16="http://schemas.microsoft.com/office/drawing/2014/main" id="{4FD4897F-C305-4AAF-9A3A-DA1AC520DB9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89224" y="4575113"/>
            <a:ext cx="286537" cy="310923"/>
          </a:xfrm>
          <a:prstGeom prst="rect">
            <a:avLst/>
          </a:prstGeom>
        </p:spPr>
      </p:pic>
      <p:pic>
        <p:nvPicPr>
          <p:cNvPr id="7" name="Picture 6">
            <a:extLst>
              <a:ext uri="{FF2B5EF4-FFF2-40B4-BE49-F238E27FC236}">
                <a16:creationId xmlns:a16="http://schemas.microsoft.com/office/drawing/2014/main" id="{C924E80F-A4E0-4FE7-A984-855005BAEF6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09463" y="3921242"/>
            <a:ext cx="286537" cy="310923"/>
          </a:xfrm>
          <a:prstGeom prst="rect">
            <a:avLst/>
          </a:prstGeom>
        </p:spPr>
      </p:pic>
      <p:pic>
        <p:nvPicPr>
          <p:cNvPr id="8" name="Picture 7">
            <a:extLst>
              <a:ext uri="{FF2B5EF4-FFF2-40B4-BE49-F238E27FC236}">
                <a16:creationId xmlns:a16="http://schemas.microsoft.com/office/drawing/2014/main" id="{934125C6-912B-4BF0-B56B-9A4A3126ADC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94652" y="3290080"/>
            <a:ext cx="286537" cy="310923"/>
          </a:xfrm>
          <a:prstGeom prst="rect">
            <a:avLst/>
          </a:prstGeom>
        </p:spPr>
      </p:pic>
      <p:pic>
        <p:nvPicPr>
          <p:cNvPr id="9" name="Picture 8">
            <a:extLst>
              <a:ext uri="{FF2B5EF4-FFF2-40B4-BE49-F238E27FC236}">
                <a16:creationId xmlns:a16="http://schemas.microsoft.com/office/drawing/2014/main" id="{DF20C2D7-70DD-4FFD-939E-F79CCBFC641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89224" y="5808707"/>
            <a:ext cx="286537" cy="310923"/>
          </a:xfrm>
          <a:prstGeom prst="rect">
            <a:avLst/>
          </a:prstGeom>
        </p:spPr>
      </p:pic>
      <p:pic>
        <p:nvPicPr>
          <p:cNvPr id="10" name="Picture 9">
            <a:extLst>
              <a:ext uri="{FF2B5EF4-FFF2-40B4-BE49-F238E27FC236}">
                <a16:creationId xmlns:a16="http://schemas.microsoft.com/office/drawing/2014/main" id="{972F9EAA-CADE-4A5F-B400-F07BDCD9CDE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81697" y="4928411"/>
            <a:ext cx="286537" cy="310923"/>
          </a:xfrm>
          <a:prstGeom prst="rect">
            <a:avLst/>
          </a:prstGeom>
        </p:spPr>
      </p:pic>
      <p:pic>
        <p:nvPicPr>
          <p:cNvPr id="11" name="Picture 10">
            <a:extLst>
              <a:ext uri="{FF2B5EF4-FFF2-40B4-BE49-F238E27FC236}">
                <a16:creationId xmlns:a16="http://schemas.microsoft.com/office/drawing/2014/main" id="{B3935A68-5A5D-4A04-B373-1D670E139B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62890" y="2570984"/>
            <a:ext cx="286537" cy="310923"/>
          </a:xfrm>
          <a:prstGeom prst="rect">
            <a:avLst/>
          </a:prstGeom>
        </p:spPr>
      </p:pic>
      <p:pic>
        <p:nvPicPr>
          <p:cNvPr id="12" name="Picture 11">
            <a:extLst>
              <a:ext uri="{FF2B5EF4-FFF2-40B4-BE49-F238E27FC236}">
                <a16:creationId xmlns:a16="http://schemas.microsoft.com/office/drawing/2014/main" id="{A44F34A1-9BB6-4EBC-A8E9-238D1BB688C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11530" y="5081332"/>
            <a:ext cx="286537" cy="310923"/>
          </a:xfrm>
          <a:prstGeom prst="rect">
            <a:avLst/>
          </a:prstGeom>
        </p:spPr>
      </p:pic>
      <p:sp>
        <p:nvSpPr>
          <p:cNvPr id="14" name="TextBox 13">
            <a:extLst>
              <a:ext uri="{FF2B5EF4-FFF2-40B4-BE49-F238E27FC236}">
                <a16:creationId xmlns:a16="http://schemas.microsoft.com/office/drawing/2014/main" id="{B06B085B-C3E2-4E7E-B306-3B5E0BC4BACD}"/>
              </a:ext>
            </a:extLst>
          </p:cNvPr>
          <p:cNvSpPr txBox="1"/>
          <p:nvPr/>
        </p:nvSpPr>
        <p:spPr>
          <a:xfrm>
            <a:off x="8662633" y="5067516"/>
            <a:ext cx="3145413" cy="307777"/>
          </a:xfrm>
          <a:prstGeom prst="rect">
            <a:avLst/>
          </a:prstGeom>
          <a:noFill/>
        </p:spPr>
        <p:txBody>
          <a:bodyPr wrap="none" rtlCol="0">
            <a:spAutoFit/>
          </a:bodyPr>
          <a:lstStyle/>
          <a:p>
            <a:r>
              <a:rPr lang="en-US" sz="1400" dirty="0">
                <a:solidFill>
                  <a:srgbClr val="FF0000"/>
                </a:solidFill>
              </a:rPr>
              <a:t>Need to sweep up metal shavings</a:t>
            </a:r>
          </a:p>
        </p:txBody>
      </p:sp>
      <p:pic>
        <p:nvPicPr>
          <p:cNvPr id="3" name="Audio 2">
            <a:hlinkClick r:id="" action="ppaction://media"/>
            <a:extLst>
              <a:ext uri="{FF2B5EF4-FFF2-40B4-BE49-F238E27FC236}">
                <a16:creationId xmlns:a16="http://schemas.microsoft.com/office/drawing/2014/main" id="{77749A93-89C5-4535-B24F-E9B8EA8FAC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3010271"/>
      </p:ext>
    </p:extLst>
  </p:cSld>
  <p:clrMapOvr>
    <a:masterClrMapping/>
  </p:clrMapOvr>
  <mc:AlternateContent xmlns:mc="http://schemas.openxmlformats.org/markup-compatibility/2006" xmlns:p14="http://schemas.microsoft.com/office/powerpoint/2010/main">
    <mc:Choice Requires="p14">
      <p:transition spd="slow" p14:dur="2000" advTm="27486"/>
    </mc:Choice>
    <mc:Fallback xmlns="">
      <p:transition spd="slow" advTm="2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6" name="Freeform: Shape 25">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356E9D7-189C-4D14-88C8-1F0122AA65A1}"/>
              </a:ext>
            </a:extLst>
          </p:cNvPr>
          <p:cNvSpPr>
            <a:spLocks noGrp="1"/>
          </p:cNvSpPr>
          <p:nvPr>
            <p:ph type="title"/>
          </p:nvPr>
        </p:nvSpPr>
        <p:spPr>
          <a:xfrm>
            <a:off x="965505" y="623571"/>
            <a:ext cx="10260990" cy="3523885"/>
          </a:xfrm>
        </p:spPr>
        <p:txBody>
          <a:bodyPr vert="horz" lIns="91440" tIns="45720" rIns="91440" bIns="45720" rtlCol="0" anchor="b">
            <a:normAutofit fontScale="90000"/>
          </a:bodyPr>
          <a:lstStyle/>
          <a:p>
            <a:pPr algn="ctr"/>
            <a:r>
              <a:rPr lang="en-US" sz="8000" dirty="0"/>
              <a:t>Industrial Stormwater &amp; MSGP Defined</a:t>
            </a:r>
            <a:endParaRPr lang="en-US" sz="8000" dirty="0">
              <a:solidFill>
                <a:srgbClr val="FFFFFF"/>
              </a:solidFill>
            </a:endParaRPr>
          </a:p>
        </p:txBody>
      </p:sp>
      <p:sp>
        <p:nvSpPr>
          <p:cNvPr id="5" name="Text Placeholder 4">
            <a:extLst>
              <a:ext uri="{FF2B5EF4-FFF2-40B4-BE49-F238E27FC236}">
                <a16:creationId xmlns:a16="http://schemas.microsoft.com/office/drawing/2014/main" id="{A7F87FB1-2425-4210-93C6-F63A80D2CFC4}"/>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endParaRPr lang="en-US" sz="2400">
              <a:solidFill>
                <a:schemeClr val="tx1"/>
              </a:solidFill>
            </a:endParaRPr>
          </a:p>
        </p:txBody>
      </p:sp>
      <p:pic>
        <p:nvPicPr>
          <p:cNvPr id="2" name="Audio 1">
            <a:hlinkClick r:id="" action="ppaction://media"/>
            <a:extLst>
              <a:ext uri="{FF2B5EF4-FFF2-40B4-BE49-F238E27FC236}">
                <a16:creationId xmlns:a16="http://schemas.microsoft.com/office/drawing/2014/main" id="{74DD8892-F469-462C-B420-8A1DA231FB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648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884"/>
    </mc:Choice>
    <mc:Fallback xmlns="">
      <p:transition spd="slow" advTm="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3FE7-40EF-46FB-8094-F0CDABD06DBC}"/>
              </a:ext>
            </a:extLst>
          </p:cNvPr>
          <p:cNvSpPr>
            <a:spLocks noGrp="1"/>
          </p:cNvSpPr>
          <p:nvPr>
            <p:ph type="title"/>
          </p:nvPr>
        </p:nvSpPr>
        <p:spPr/>
        <p:txBody>
          <a:bodyPr>
            <a:normAutofit/>
          </a:bodyPr>
          <a:lstStyle/>
          <a:p>
            <a:r>
              <a:rPr lang="en-US" dirty="0"/>
              <a:t>Routine Facility Inspection Report – page 2</a:t>
            </a:r>
          </a:p>
        </p:txBody>
      </p:sp>
      <p:pic>
        <p:nvPicPr>
          <p:cNvPr id="3" name="Picture 2">
            <a:extLst>
              <a:ext uri="{FF2B5EF4-FFF2-40B4-BE49-F238E27FC236}">
                <a16:creationId xmlns:a16="http://schemas.microsoft.com/office/drawing/2014/main" id="{0EB06F96-DF98-4107-A12F-25260B97C62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32846" y="1655422"/>
            <a:ext cx="9359153" cy="5189705"/>
          </a:xfrm>
          <a:prstGeom prst="rect">
            <a:avLst/>
          </a:prstGeom>
        </p:spPr>
      </p:pic>
      <p:pic>
        <p:nvPicPr>
          <p:cNvPr id="4" name="Picture 3">
            <a:extLst>
              <a:ext uri="{FF2B5EF4-FFF2-40B4-BE49-F238E27FC236}">
                <a16:creationId xmlns:a16="http://schemas.microsoft.com/office/drawing/2014/main" id="{5A0E7CFB-0A6D-4D8A-AD89-F13E70E0261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85353" y="2502151"/>
            <a:ext cx="286537" cy="310923"/>
          </a:xfrm>
          <a:prstGeom prst="rect">
            <a:avLst/>
          </a:prstGeom>
        </p:spPr>
      </p:pic>
      <p:pic>
        <p:nvPicPr>
          <p:cNvPr id="5" name="Picture 4">
            <a:extLst>
              <a:ext uri="{FF2B5EF4-FFF2-40B4-BE49-F238E27FC236}">
                <a16:creationId xmlns:a16="http://schemas.microsoft.com/office/drawing/2014/main" id="{E0A97401-BE0F-4163-825C-A960A3A48EA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68199" y="3175452"/>
            <a:ext cx="286537" cy="310923"/>
          </a:xfrm>
          <a:prstGeom prst="rect">
            <a:avLst/>
          </a:prstGeom>
        </p:spPr>
      </p:pic>
      <p:pic>
        <p:nvPicPr>
          <p:cNvPr id="6" name="Picture 5">
            <a:extLst>
              <a:ext uri="{FF2B5EF4-FFF2-40B4-BE49-F238E27FC236}">
                <a16:creationId xmlns:a16="http://schemas.microsoft.com/office/drawing/2014/main" id="{F65C42A0-5FA5-4AC5-BEF3-908D6C2D7A9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68198" y="3848753"/>
            <a:ext cx="286537" cy="310923"/>
          </a:xfrm>
          <a:prstGeom prst="rect">
            <a:avLst/>
          </a:prstGeom>
        </p:spPr>
      </p:pic>
      <p:pic>
        <p:nvPicPr>
          <p:cNvPr id="7" name="Picture 6">
            <a:extLst>
              <a:ext uri="{FF2B5EF4-FFF2-40B4-BE49-F238E27FC236}">
                <a16:creationId xmlns:a16="http://schemas.microsoft.com/office/drawing/2014/main" id="{6614DFC4-E62E-4220-8F73-DFD2DABFA13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41419" y="4232879"/>
            <a:ext cx="286537" cy="310923"/>
          </a:xfrm>
          <a:prstGeom prst="rect">
            <a:avLst/>
          </a:prstGeom>
        </p:spPr>
      </p:pic>
      <p:pic>
        <p:nvPicPr>
          <p:cNvPr id="8" name="Picture 7">
            <a:extLst>
              <a:ext uri="{FF2B5EF4-FFF2-40B4-BE49-F238E27FC236}">
                <a16:creationId xmlns:a16="http://schemas.microsoft.com/office/drawing/2014/main" id="{5EA42D89-FD06-45E9-8430-7863DEBD517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68197" y="4891655"/>
            <a:ext cx="286537" cy="310923"/>
          </a:xfrm>
          <a:prstGeom prst="rect">
            <a:avLst/>
          </a:prstGeom>
        </p:spPr>
      </p:pic>
      <p:pic>
        <p:nvPicPr>
          <p:cNvPr id="9" name="Picture 8">
            <a:extLst>
              <a:ext uri="{FF2B5EF4-FFF2-40B4-BE49-F238E27FC236}">
                <a16:creationId xmlns:a16="http://schemas.microsoft.com/office/drawing/2014/main" id="{4A7BAB71-D935-4314-8548-C76B347558D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68196" y="5550431"/>
            <a:ext cx="286537" cy="310923"/>
          </a:xfrm>
          <a:prstGeom prst="rect">
            <a:avLst/>
          </a:prstGeom>
        </p:spPr>
      </p:pic>
      <p:pic>
        <p:nvPicPr>
          <p:cNvPr id="10" name="Picture 9">
            <a:extLst>
              <a:ext uri="{FF2B5EF4-FFF2-40B4-BE49-F238E27FC236}">
                <a16:creationId xmlns:a16="http://schemas.microsoft.com/office/drawing/2014/main" id="{84C87DA5-3A00-47AA-80DA-3AFA73BF33B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60667" y="6209207"/>
            <a:ext cx="286537" cy="310923"/>
          </a:xfrm>
          <a:prstGeom prst="rect">
            <a:avLst/>
          </a:prstGeom>
        </p:spPr>
      </p:pic>
      <p:pic>
        <p:nvPicPr>
          <p:cNvPr id="11" name="Picture 10">
            <a:extLst>
              <a:ext uri="{FF2B5EF4-FFF2-40B4-BE49-F238E27FC236}">
                <a16:creationId xmlns:a16="http://schemas.microsoft.com/office/drawing/2014/main" id="{5B994F68-2FC6-4975-AC0B-01C0F71806D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77282" y="4339396"/>
            <a:ext cx="286537" cy="310923"/>
          </a:xfrm>
          <a:prstGeom prst="rect">
            <a:avLst/>
          </a:prstGeom>
        </p:spPr>
      </p:pic>
      <p:pic>
        <p:nvPicPr>
          <p:cNvPr id="12" name="Picture 11">
            <a:extLst>
              <a:ext uri="{FF2B5EF4-FFF2-40B4-BE49-F238E27FC236}">
                <a16:creationId xmlns:a16="http://schemas.microsoft.com/office/drawing/2014/main" id="{1C7BD739-3EF1-4B0B-A103-E14F4214675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77282" y="4998991"/>
            <a:ext cx="286537" cy="310923"/>
          </a:xfrm>
          <a:prstGeom prst="rect">
            <a:avLst/>
          </a:prstGeom>
        </p:spPr>
      </p:pic>
      <p:pic>
        <p:nvPicPr>
          <p:cNvPr id="13" name="Picture 12">
            <a:extLst>
              <a:ext uri="{FF2B5EF4-FFF2-40B4-BE49-F238E27FC236}">
                <a16:creationId xmlns:a16="http://schemas.microsoft.com/office/drawing/2014/main" id="{FF068094-B8B4-4679-9B2E-99D26461888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47293" y="6306793"/>
            <a:ext cx="286537" cy="310923"/>
          </a:xfrm>
          <a:prstGeom prst="rect">
            <a:avLst/>
          </a:prstGeom>
        </p:spPr>
      </p:pic>
      <p:pic>
        <p:nvPicPr>
          <p:cNvPr id="14" name="Picture 13">
            <a:extLst>
              <a:ext uri="{FF2B5EF4-FFF2-40B4-BE49-F238E27FC236}">
                <a16:creationId xmlns:a16="http://schemas.microsoft.com/office/drawing/2014/main" id="{56EA3A73-3E10-4A03-8DF0-2E645075313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66545" y="5658299"/>
            <a:ext cx="286537" cy="310923"/>
          </a:xfrm>
          <a:prstGeom prst="rect">
            <a:avLst/>
          </a:prstGeom>
        </p:spPr>
      </p:pic>
      <p:pic>
        <p:nvPicPr>
          <p:cNvPr id="16" name="Audio 15">
            <a:hlinkClick r:id="" action="ppaction://media"/>
            <a:extLst>
              <a:ext uri="{FF2B5EF4-FFF2-40B4-BE49-F238E27FC236}">
                <a16:creationId xmlns:a16="http://schemas.microsoft.com/office/drawing/2014/main" id="{E6B53D61-146A-4B42-A413-DC4CC3639B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3706776"/>
      </p:ext>
    </p:extLst>
  </p:cSld>
  <p:clrMapOvr>
    <a:masterClrMapping/>
  </p:clrMapOvr>
  <mc:AlternateContent xmlns:mc="http://schemas.openxmlformats.org/markup-compatibility/2006" xmlns:p14="http://schemas.microsoft.com/office/powerpoint/2010/main">
    <mc:Choice Requires="p14">
      <p:transition spd="slow" p14:dur="2000" advTm="9518"/>
    </mc:Choice>
    <mc:Fallback xmlns="">
      <p:transition spd="slow" advTm="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A80C-F05D-46F0-BA28-E70755FCE5E9}"/>
              </a:ext>
            </a:extLst>
          </p:cNvPr>
          <p:cNvSpPr>
            <a:spLocks noGrp="1"/>
          </p:cNvSpPr>
          <p:nvPr>
            <p:ph type="title"/>
          </p:nvPr>
        </p:nvSpPr>
        <p:spPr/>
        <p:txBody>
          <a:bodyPr>
            <a:normAutofit/>
          </a:bodyPr>
          <a:lstStyle/>
          <a:p>
            <a:r>
              <a:rPr lang="en-US" dirty="0"/>
              <a:t>Routine Facility Inspection Report – page 2</a:t>
            </a:r>
          </a:p>
        </p:txBody>
      </p:sp>
      <p:pic>
        <p:nvPicPr>
          <p:cNvPr id="3" name="Picture 2">
            <a:extLst>
              <a:ext uri="{FF2B5EF4-FFF2-40B4-BE49-F238E27FC236}">
                <a16:creationId xmlns:a16="http://schemas.microsoft.com/office/drawing/2014/main" id="{F0729632-6B69-4D8C-8213-305097EE0D5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632259"/>
            <a:ext cx="12192000" cy="3601575"/>
          </a:xfrm>
          <a:prstGeom prst="rect">
            <a:avLst/>
          </a:prstGeom>
        </p:spPr>
      </p:pic>
      <p:pic>
        <p:nvPicPr>
          <p:cNvPr id="4" name="Picture 3">
            <a:extLst>
              <a:ext uri="{FF2B5EF4-FFF2-40B4-BE49-F238E27FC236}">
                <a16:creationId xmlns:a16="http://schemas.microsoft.com/office/drawing/2014/main" id="{69A3871D-6A9B-4151-A85E-95DDF664002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08426" y="2829410"/>
            <a:ext cx="286537" cy="310923"/>
          </a:xfrm>
          <a:prstGeom prst="rect">
            <a:avLst/>
          </a:prstGeom>
        </p:spPr>
      </p:pic>
      <p:sp>
        <p:nvSpPr>
          <p:cNvPr id="5" name="TextBox 4">
            <a:extLst>
              <a:ext uri="{FF2B5EF4-FFF2-40B4-BE49-F238E27FC236}">
                <a16:creationId xmlns:a16="http://schemas.microsoft.com/office/drawing/2014/main" id="{171DAF4F-7EF3-4619-9769-88A1818E76FB}"/>
              </a:ext>
            </a:extLst>
          </p:cNvPr>
          <p:cNvSpPr txBox="1"/>
          <p:nvPr/>
        </p:nvSpPr>
        <p:spPr>
          <a:xfrm>
            <a:off x="646111" y="3259723"/>
            <a:ext cx="2953053" cy="307777"/>
          </a:xfrm>
          <a:prstGeom prst="rect">
            <a:avLst/>
          </a:prstGeom>
          <a:noFill/>
        </p:spPr>
        <p:txBody>
          <a:bodyPr wrap="none" rtlCol="0">
            <a:spAutoFit/>
          </a:bodyPr>
          <a:lstStyle/>
          <a:p>
            <a:r>
              <a:rPr lang="en-US" sz="1400" dirty="0">
                <a:solidFill>
                  <a:srgbClr val="FF0000"/>
                </a:solidFill>
              </a:rPr>
              <a:t>Metal pipe racks, stock material</a:t>
            </a:r>
          </a:p>
        </p:txBody>
      </p:sp>
      <p:pic>
        <p:nvPicPr>
          <p:cNvPr id="6" name="Picture 5">
            <a:extLst>
              <a:ext uri="{FF2B5EF4-FFF2-40B4-BE49-F238E27FC236}">
                <a16:creationId xmlns:a16="http://schemas.microsoft.com/office/drawing/2014/main" id="{5ED71353-869D-4612-BB4B-B03738ECDE8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604615" y="2967513"/>
            <a:ext cx="286537" cy="310923"/>
          </a:xfrm>
          <a:prstGeom prst="rect">
            <a:avLst/>
          </a:prstGeom>
        </p:spPr>
      </p:pic>
      <p:pic>
        <p:nvPicPr>
          <p:cNvPr id="9" name="Audio 8">
            <a:hlinkClick r:id="" action="ppaction://media"/>
            <a:extLst>
              <a:ext uri="{FF2B5EF4-FFF2-40B4-BE49-F238E27FC236}">
                <a16:creationId xmlns:a16="http://schemas.microsoft.com/office/drawing/2014/main" id="{5BF28748-31AF-4DD8-B7F6-A0243EA068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6589413"/>
      </p:ext>
    </p:extLst>
  </p:cSld>
  <p:clrMapOvr>
    <a:masterClrMapping/>
  </p:clrMapOvr>
  <mc:AlternateContent xmlns:mc="http://schemas.openxmlformats.org/markup-compatibility/2006" xmlns:p14="http://schemas.microsoft.com/office/powerpoint/2010/main">
    <mc:Choice Requires="p14">
      <p:transition spd="slow" p14:dur="2000" advTm="20870"/>
    </mc:Choice>
    <mc:Fallback xmlns="">
      <p:transition spd="slow" advTm="2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C325-D391-4451-8AF0-F7F73204BC82}"/>
              </a:ext>
            </a:extLst>
          </p:cNvPr>
          <p:cNvSpPr>
            <a:spLocks noGrp="1"/>
          </p:cNvSpPr>
          <p:nvPr>
            <p:ph type="title"/>
          </p:nvPr>
        </p:nvSpPr>
        <p:spPr/>
        <p:txBody>
          <a:bodyPr>
            <a:normAutofit/>
          </a:bodyPr>
          <a:lstStyle/>
          <a:p>
            <a:r>
              <a:rPr lang="en-US" dirty="0"/>
              <a:t>Routine Facility Inspection Report – page 2</a:t>
            </a:r>
          </a:p>
        </p:txBody>
      </p:sp>
      <p:pic>
        <p:nvPicPr>
          <p:cNvPr id="3" name="Picture 2">
            <a:extLst>
              <a:ext uri="{FF2B5EF4-FFF2-40B4-BE49-F238E27FC236}">
                <a16:creationId xmlns:a16="http://schemas.microsoft.com/office/drawing/2014/main" id="{4FB778B7-BFBD-4DCC-9752-487351729CE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68506" y="1842182"/>
            <a:ext cx="9654987" cy="5083046"/>
          </a:xfrm>
          <a:prstGeom prst="rect">
            <a:avLst/>
          </a:prstGeom>
        </p:spPr>
      </p:pic>
      <p:pic>
        <p:nvPicPr>
          <p:cNvPr id="4" name="Picture 3">
            <a:extLst>
              <a:ext uri="{FF2B5EF4-FFF2-40B4-BE49-F238E27FC236}">
                <a16:creationId xmlns:a16="http://schemas.microsoft.com/office/drawing/2014/main" id="{02452DAE-01B5-42F5-924D-BE12BA605D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12174" y="4072782"/>
            <a:ext cx="286537" cy="310923"/>
          </a:xfrm>
          <a:prstGeom prst="rect">
            <a:avLst/>
          </a:prstGeom>
        </p:spPr>
      </p:pic>
      <p:sp>
        <p:nvSpPr>
          <p:cNvPr id="6" name="TextBox 5">
            <a:extLst>
              <a:ext uri="{FF2B5EF4-FFF2-40B4-BE49-F238E27FC236}">
                <a16:creationId xmlns:a16="http://schemas.microsoft.com/office/drawing/2014/main" id="{0679AF10-5A3C-4444-9528-7D6D209CC69D}"/>
              </a:ext>
            </a:extLst>
          </p:cNvPr>
          <p:cNvSpPr txBox="1"/>
          <p:nvPr/>
        </p:nvSpPr>
        <p:spPr>
          <a:xfrm>
            <a:off x="2079860" y="4045151"/>
            <a:ext cx="1338828" cy="338554"/>
          </a:xfrm>
          <a:prstGeom prst="rect">
            <a:avLst/>
          </a:prstGeom>
          <a:noFill/>
        </p:spPr>
        <p:txBody>
          <a:bodyPr wrap="none" rtlCol="0">
            <a:spAutoFit/>
          </a:bodyPr>
          <a:lstStyle/>
          <a:p>
            <a:r>
              <a:rPr lang="en-US" sz="1600" dirty="0">
                <a:solidFill>
                  <a:srgbClr val="FF0000"/>
                </a:solidFill>
              </a:rPr>
              <a:t>Metal awning</a:t>
            </a:r>
          </a:p>
        </p:txBody>
      </p:sp>
      <p:sp>
        <p:nvSpPr>
          <p:cNvPr id="7" name="TextBox 6">
            <a:extLst>
              <a:ext uri="{FF2B5EF4-FFF2-40B4-BE49-F238E27FC236}">
                <a16:creationId xmlns:a16="http://schemas.microsoft.com/office/drawing/2014/main" id="{4B49FB3C-99A7-4D7F-AA0F-E9A8C60CC671}"/>
              </a:ext>
            </a:extLst>
          </p:cNvPr>
          <p:cNvSpPr txBox="1"/>
          <p:nvPr/>
        </p:nvSpPr>
        <p:spPr>
          <a:xfrm>
            <a:off x="2079860" y="4784692"/>
            <a:ext cx="1375698" cy="338554"/>
          </a:xfrm>
          <a:prstGeom prst="rect">
            <a:avLst/>
          </a:prstGeom>
          <a:noFill/>
        </p:spPr>
        <p:txBody>
          <a:bodyPr wrap="none" rtlCol="0">
            <a:spAutoFit/>
          </a:bodyPr>
          <a:lstStyle/>
          <a:p>
            <a:r>
              <a:rPr lang="en-US" sz="1600" dirty="0">
                <a:solidFill>
                  <a:srgbClr val="FF0000"/>
                </a:solidFill>
              </a:rPr>
              <a:t>Compost </a:t>
            </a:r>
            <a:r>
              <a:rPr lang="en-US" sz="1600" dirty="0" err="1">
                <a:solidFill>
                  <a:srgbClr val="FF0000"/>
                </a:solidFill>
              </a:rPr>
              <a:t>soxx</a:t>
            </a:r>
            <a:endParaRPr lang="en-US" sz="1600" dirty="0">
              <a:solidFill>
                <a:srgbClr val="FF0000"/>
              </a:solidFill>
            </a:endParaRPr>
          </a:p>
        </p:txBody>
      </p:sp>
      <p:pic>
        <p:nvPicPr>
          <p:cNvPr id="8" name="Picture 7">
            <a:extLst>
              <a:ext uri="{FF2B5EF4-FFF2-40B4-BE49-F238E27FC236}">
                <a16:creationId xmlns:a16="http://schemas.microsoft.com/office/drawing/2014/main" id="{91873225-6DAF-4159-84DB-347DEA2AD46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26351" y="4784692"/>
            <a:ext cx="286537" cy="310923"/>
          </a:xfrm>
          <a:prstGeom prst="rect">
            <a:avLst/>
          </a:prstGeom>
        </p:spPr>
      </p:pic>
      <p:pic>
        <p:nvPicPr>
          <p:cNvPr id="10" name="Audio 9">
            <a:hlinkClick r:id="" action="ppaction://media"/>
            <a:extLst>
              <a:ext uri="{FF2B5EF4-FFF2-40B4-BE49-F238E27FC236}">
                <a16:creationId xmlns:a16="http://schemas.microsoft.com/office/drawing/2014/main" id="{1D083E16-243A-4102-A437-DAB776DB0B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0051207"/>
      </p:ext>
    </p:extLst>
  </p:cSld>
  <p:clrMapOvr>
    <a:masterClrMapping/>
  </p:clrMapOvr>
  <mc:AlternateContent xmlns:mc="http://schemas.openxmlformats.org/markup-compatibility/2006" xmlns:p14="http://schemas.microsoft.com/office/powerpoint/2010/main">
    <mc:Choice Requires="p14">
      <p:transition spd="slow" p14:dur="2000" advTm="25741"/>
    </mc:Choice>
    <mc:Fallback xmlns="">
      <p:transition spd="slow" advTm="2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61E4-D0C2-4121-801F-37FD79F265D4}"/>
              </a:ext>
            </a:extLst>
          </p:cNvPr>
          <p:cNvSpPr>
            <a:spLocks noGrp="1"/>
          </p:cNvSpPr>
          <p:nvPr>
            <p:ph type="title"/>
          </p:nvPr>
        </p:nvSpPr>
        <p:spPr/>
        <p:txBody>
          <a:bodyPr>
            <a:normAutofit/>
          </a:bodyPr>
          <a:lstStyle/>
          <a:p>
            <a:r>
              <a:rPr lang="en-US" dirty="0"/>
              <a:t>Routine Facility Inspection Report – page 3</a:t>
            </a:r>
          </a:p>
        </p:txBody>
      </p:sp>
      <p:pic>
        <p:nvPicPr>
          <p:cNvPr id="3" name="Picture 2">
            <a:extLst>
              <a:ext uri="{FF2B5EF4-FFF2-40B4-BE49-F238E27FC236}">
                <a16:creationId xmlns:a16="http://schemas.microsoft.com/office/drawing/2014/main" id="{8E0BD011-AEA3-4D27-A5D0-9F1ECAED878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33482" y="1099296"/>
            <a:ext cx="6472518" cy="5663453"/>
          </a:xfrm>
          <a:prstGeom prst="rect">
            <a:avLst/>
          </a:prstGeom>
        </p:spPr>
      </p:pic>
      <p:sp>
        <p:nvSpPr>
          <p:cNvPr id="4" name="TextBox 3">
            <a:extLst>
              <a:ext uri="{FF2B5EF4-FFF2-40B4-BE49-F238E27FC236}">
                <a16:creationId xmlns:a16="http://schemas.microsoft.com/office/drawing/2014/main" id="{59A4F401-9AC3-4E21-B5A4-F56D67FD2754}"/>
              </a:ext>
            </a:extLst>
          </p:cNvPr>
          <p:cNvSpPr txBox="1"/>
          <p:nvPr/>
        </p:nvSpPr>
        <p:spPr>
          <a:xfrm rot="19800783">
            <a:off x="1786588" y="3240548"/>
            <a:ext cx="9625584" cy="523220"/>
          </a:xfrm>
          <a:prstGeom prst="rect">
            <a:avLst/>
          </a:prstGeom>
          <a:noFill/>
        </p:spPr>
        <p:txBody>
          <a:bodyPr wrap="none" rtlCol="0">
            <a:spAutoFit/>
          </a:bodyPr>
          <a:lstStyle/>
          <a:p>
            <a:r>
              <a:rPr lang="en-US" sz="2800" b="1" dirty="0">
                <a:ln>
                  <a:solidFill>
                    <a:schemeClr val="bg1"/>
                  </a:solidFill>
                </a:ln>
                <a:solidFill>
                  <a:srgbClr val="FF0000"/>
                </a:solidFill>
              </a:rPr>
              <a:t>If you have more Structural BMPs, inspect and list them here!</a:t>
            </a:r>
          </a:p>
        </p:txBody>
      </p:sp>
      <p:pic>
        <p:nvPicPr>
          <p:cNvPr id="5" name="Audio 4">
            <a:hlinkClick r:id="" action="ppaction://media"/>
            <a:extLst>
              <a:ext uri="{FF2B5EF4-FFF2-40B4-BE49-F238E27FC236}">
                <a16:creationId xmlns:a16="http://schemas.microsoft.com/office/drawing/2014/main" id="{E286EF54-D59E-4497-BD9F-B1C2A1401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4359188"/>
      </p:ext>
    </p:extLst>
  </p:cSld>
  <p:clrMapOvr>
    <a:masterClrMapping/>
  </p:clrMapOvr>
  <mc:AlternateContent xmlns:mc="http://schemas.openxmlformats.org/markup-compatibility/2006" xmlns:p14="http://schemas.microsoft.com/office/powerpoint/2010/main">
    <mc:Choice Requires="p14">
      <p:transition spd="slow" p14:dur="2000" advTm="19238"/>
    </mc:Choice>
    <mc:Fallback xmlns="">
      <p:transition spd="slow" advTm="1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3757-FFDA-4F9D-B4C0-F151984C820B}"/>
              </a:ext>
            </a:extLst>
          </p:cNvPr>
          <p:cNvSpPr>
            <a:spLocks noGrp="1"/>
          </p:cNvSpPr>
          <p:nvPr>
            <p:ph type="title"/>
          </p:nvPr>
        </p:nvSpPr>
        <p:spPr/>
        <p:txBody>
          <a:bodyPr>
            <a:normAutofit/>
          </a:bodyPr>
          <a:lstStyle/>
          <a:p>
            <a:r>
              <a:rPr lang="en-US" dirty="0"/>
              <a:t>Routine Facility Inspection Report – page 3</a:t>
            </a:r>
          </a:p>
        </p:txBody>
      </p:sp>
      <p:pic>
        <p:nvPicPr>
          <p:cNvPr id="3" name="Picture 2">
            <a:extLst>
              <a:ext uri="{FF2B5EF4-FFF2-40B4-BE49-F238E27FC236}">
                <a16:creationId xmlns:a16="http://schemas.microsoft.com/office/drawing/2014/main" id="{181BC189-DD0B-4EE7-B406-C07FF068E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575" y="1777813"/>
            <a:ext cx="9801225" cy="4933950"/>
          </a:xfrm>
          <a:prstGeom prst="rect">
            <a:avLst/>
          </a:prstGeom>
        </p:spPr>
      </p:pic>
      <p:sp>
        <p:nvSpPr>
          <p:cNvPr id="5" name="TextBox 4">
            <a:extLst>
              <a:ext uri="{FF2B5EF4-FFF2-40B4-BE49-F238E27FC236}">
                <a16:creationId xmlns:a16="http://schemas.microsoft.com/office/drawing/2014/main" id="{645220BD-241C-4A15-BF98-8942AA5EA64C}"/>
              </a:ext>
            </a:extLst>
          </p:cNvPr>
          <p:cNvSpPr txBox="1"/>
          <p:nvPr/>
        </p:nvSpPr>
        <p:spPr>
          <a:xfrm>
            <a:off x="2397494" y="2880494"/>
            <a:ext cx="4578497" cy="338554"/>
          </a:xfrm>
          <a:prstGeom prst="rect">
            <a:avLst/>
          </a:prstGeom>
          <a:noFill/>
        </p:spPr>
        <p:txBody>
          <a:bodyPr wrap="none" rtlCol="0">
            <a:spAutoFit/>
          </a:bodyPr>
          <a:lstStyle/>
          <a:p>
            <a:r>
              <a:rPr lang="en-US" sz="1600" dirty="0">
                <a:solidFill>
                  <a:srgbClr val="FF0000"/>
                </a:solidFill>
              </a:rPr>
              <a:t>Outfall appears clean, stable, and flowing efficiently.</a:t>
            </a:r>
          </a:p>
        </p:txBody>
      </p:sp>
      <p:pic>
        <p:nvPicPr>
          <p:cNvPr id="7" name="Audio 6">
            <a:hlinkClick r:id="" action="ppaction://media"/>
            <a:extLst>
              <a:ext uri="{FF2B5EF4-FFF2-40B4-BE49-F238E27FC236}">
                <a16:creationId xmlns:a16="http://schemas.microsoft.com/office/drawing/2014/main" id="{16357A31-FECF-4DEA-8ED8-45559495E4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2180235"/>
      </p:ext>
    </p:extLst>
  </p:cSld>
  <p:clrMapOvr>
    <a:masterClrMapping/>
  </p:clrMapOvr>
  <mc:AlternateContent xmlns:mc="http://schemas.openxmlformats.org/markup-compatibility/2006" xmlns:p14="http://schemas.microsoft.com/office/powerpoint/2010/main">
    <mc:Choice Requires="p14">
      <p:transition spd="slow" p14:dur="2000" advTm="37251"/>
    </mc:Choice>
    <mc:Fallback xmlns="">
      <p:transition spd="slow" advTm="3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51E7-8970-4319-8DDD-58DF2C802373}"/>
              </a:ext>
            </a:extLst>
          </p:cNvPr>
          <p:cNvSpPr>
            <a:spLocks noGrp="1"/>
          </p:cNvSpPr>
          <p:nvPr>
            <p:ph type="title"/>
          </p:nvPr>
        </p:nvSpPr>
        <p:spPr/>
        <p:txBody>
          <a:bodyPr>
            <a:normAutofit/>
          </a:bodyPr>
          <a:lstStyle/>
          <a:p>
            <a:r>
              <a:rPr lang="en-US" dirty="0"/>
              <a:t>Routine Facility Inspection Report – page 4</a:t>
            </a:r>
          </a:p>
        </p:txBody>
      </p:sp>
      <p:pic>
        <p:nvPicPr>
          <p:cNvPr id="3" name="Picture 2">
            <a:extLst>
              <a:ext uri="{FF2B5EF4-FFF2-40B4-BE49-F238E27FC236}">
                <a16:creationId xmlns:a16="http://schemas.microsoft.com/office/drawing/2014/main" id="{311A7934-EEF2-4E17-B107-8930762CBA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7317" y="1212230"/>
            <a:ext cx="8870016" cy="5554442"/>
          </a:xfrm>
          <a:prstGeom prst="rect">
            <a:avLst/>
          </a:prstGeom>
        </p:spPr>
      </p:pic>
      <p:sp>
        <p:nvSpPr>
          <p:cNvPr id="4" name="TextBox 3">
            <a:extLst>
              <a:ext uri="{FF2B5EF4-FFF2-40B4-BE49-F238E27FC236}">
                <a16:creationId xmlns:a16="http://schemas.microsoft.com/office/drawing/2014/main" id="{364674AE-1C36-4C9A-97C1-3AAC1F618004}"/>
              </a:ext>
            </a:extLst>
          </p:cNvPr>
          <p:cNvSpPr txBox="1"/>
          <p:nvPr/>
        </p:nvSpPr>
        <p:spPr>
          <a:xfrm>
            <a:off x="8066773" y="1690688"/>
            <a:ext cx="3743332" cy="307777"/>
          </a:xfrm>
          <a:prstGeom prst="rect">
            <a:avLst/>
          </a:prstGeom>
          <a:noFill/>
        </p:spPr>
        <p:txBody>
          <a:bodyPr wrap="none" rtlCol="0">
            <a:spAutoFit/>
          </a:bodyPr>
          <a:lstStyle/>
          <a:p>
            <a:r>
              <a:rPr lang="en-US" sz="1400" dirty="0">
                <a:solidFill>
                  <a:srgbClr val="FF0000"/>
                </a:solidFill>
              </a:rPr>
              <a:t>Metal shavings need cleaned up around</a:t>
            </a:r>
          </a:p>
        </p:txBody>
      </p:sp>
      <p:sp>
        <p:nvSpPr>
          <p:cNvPr id="5" name="TextBox 4">
            <a:extLst>
              <a:ext uri="{FF2B5EF4-FFF2-40B4-BE49-F238E27FC236}">
                <a16:creationId xmlns:a16="http://schemas.microsoft.com/office/drawing/2014/main" id="{97FE4FD4-5D04-4E0E-9E23-7702BB155A13}"/>
              </a:ext>
            </a:extLst>
          </p:cNvPr>
          <p:cNvSpPr txBox="1"/>
          <p:nvPr/>
        </p:nvSpPr>
        <p:spPr>
          <a:xfrm>
            <a:off x="3084737" y="2055660"/>
            <a:ext cx="8728672" cy="307777"/>
          </a:xfrm>
          <a:prstGeom prst="rect">
            <a:avLst/>
          </a:prstGeom>
          <a:noFill/>
        </p:spPr>
        <p:txBody>
          <a:bodyPr wrap="none" rtlCol="0">
            <a:spAutoFit/>
          </a:bodyPr>
          <a:lstStyle/>
          <a:p>
            <a:r>
              <a:rPr lang="en-US" sz="1400" dirty="0">
                <a:solidFill>
                  <a:srgbClr val="FF0000"/>
                </a:solidFill>
              </a:rPr>
              <a:t>scrap bin.  Employees state that incident occurred during bin </a:t>
            </a:r>
            <a:r>
              <a:rPr lang="en-US" sz="1400" dirty="0" err="1">
                <a:solidFill>
                  <a:srgbClr val="FF0000"/>
                </a:solidFill>
              </a:rPr>
              <a:t>swapout</a:t>
            </a:r>
            <a:r>
              <a:rPr lang="en-US" sz="1400" dirty="0">
                <a:solidFill>
                  <a:srgbClr val="FF0000"/>
                </a:solidFill>
              </a:rPr>
              <a:t>.  Need to check area daily.</a:t>
            </a:r>
          </a:p>
        </p:txBody>
      </p:sp>
      <p:sp>
        <p:nvSpPr>
          <p:cNvPr id="6" name="TextBox 5">
            <a:extLst>
              <a:ext uri="{FF2B5EF4-FFF2-40B4-BE49-F238E27FC236}">
                <a16:creationId xmlns:a16="http://schemas.microsoft.com/office/drawing/2014/main" id="{0DFF203B-CA70-4B63-8199-F32E392CCE09}"/>
              </a:ext>
            </a:extLst>
          </p:cNvPr>
          <p:cNvSpPr txBox="1"/>
          <p:nvPr/>
        </p:nvSpPr>
        <p:spPr>
          <a:xfrm>
            <a:off x="8539213" y="4494564"/>
            <a:ext cx="2904962" cy="307777"/>
          </a:xfrm>
          <a:prstGeom prst="rect">
            <a:avLst/>
          </a:prstGeom>
          <a:noFill/>
        </p:spPr>
        <p:txBody>
          <a:bodyPr wrap="none" rtlCol="0">
            <a:spAutoFit/>
          </a:bodyPr>
          <a:lstStyle/>
          <a:p>
            <a:r>
              <a:rPr lang="en-US" sz="1400" dirty="0">
                <a:solidFill>
                  <a:srgbClr val="FF0000"/>
                </a:solidFill>
              </a:rPr>
              <a:t>No additional controls needed.</a:t>
            </a:r>
          </a:p>
        </p:txBody>
      </p:sp>
      <p:pic>
        <p:nvPicPr>
          <p:cNvPr id="8" name="Audio 7">
            <a:hlinkClick r:id="" action="ppaction://media"/>
            <a:extLst>
              <a:ext uri="{FF2B5EF4-FFF2-40B4-BE49-F238E27FC236}">
                <a16:creationId xmlns:a16="http://schemas.microsoft.com/office/drawing/2014/main" id="{0D7512F8-21D7-4DBC-AA94-421A416DDE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5152397"/>
      </p:ext>
    </p:extLst>
  </p:cSld>
  <p:clrMapOvr>
    <a:masterClrMapping/>
  </p:clrMapOvr>
  <mc:AlternateContent xmlns:mc="http://schemas.openxmlformats.org/markup-compatibility/2006" xmlns:p14="http://schemas.microsoft.com/office/powerpoint/2010/main">
    <mc:Choice Requires="p14">
      <p:transition spd="slow" p14:dur="2000" advTm="41995"/>
    </mc:Choice>
    <mc:Fallback xmlns="">
      <p:transition spd="slow" advTm="41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CB4E6-88F2-42EB-B6AF-FA5ED3FA920A}"/>
              </a:ext>
            </a:extLst>
          </p:cNvPr>
          <p:cNvSpPr>
            <a:spLocks noGrp="1"/>
          </p:cNvSpPr>
          <p:nvPr>
            <p:ph type="title"/>
          </p:nvPr>
        </p:nvSpPr>
        <p:spPr/>
        <p:txBody>
          <a:bodyPr>
            <a:normAutofit/>
          </a:bodyPr>
          <a:lstStyle/>
          <a:p>
            <a:r>
              <a:rPr lang="en-US" dirty="0"/>
              <a:t>Routine Facility Inspection Report – page 4</a:t>
            </a:r>
          </a:p>
        </p:txBody>
      </p:sp>
      <p:pic>
        <p:nvPicPr>
          <p:cNvPr id="3" name="Picture 2">
            <a:extLst>
              <a:ext uri="{FF2B5EF4-FFF2-40B4-BE49-F238E27FC236}">
                <a16:creationId xmlns:a16="http://schemas.microsoft.com/office/drawing/2014/main" id="{D7297CF6-4290-4407-8EA2-80971D4E3D2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74894" y="1062388"/>
            <a:ext cx="7832578" cy="5688035"/>
          </a:xfrm>
          <a:prstGeom prst="rect">
            <a:avLst/>
          </a:prstGeom>
        </p:spPr>
      </p:pic>
      <p:sp>
        <p:nvSpPr>
          <p:cNvPr id="4" name="TextBox 3">
            <a:extLst>
              <a:ext uri="{FF2B5EF4-FFF2-40B4-BE49-F238E27FC236}">
                <a16:creationId xmlns:a16="http://schemas.microsoft.com/office/drawing/2014/main" id="{05D1BDA9-8D6A-481E-BC02-FC59DFCFE09B}"/>
              </a:ext>
            </a:extLst>
          </p:cNvPr>
          <p:cNvSpPr txBox="1"/>
          <p:nvPr/>
        </p:nvSpPr>
        <p:spPr>
          <a:xfrm>
            <a:off x="3876472" y="5080651"/>
            <a:ext cx="1775294" cy="369332"/>
          </a:xfrm>
          <a:prstGeom prst="rect">
            <a:avLst/>
          </a:prstGeom>
          <a:noFill/>
        </p:spPr>
        <p:txBody>
          <a:bodyPr wrap="none" rtlCol="0">
            <a:spAutoFit/>
          </a:bodyPr>
          <a:lstStyle/>
          <a:p>
            <a:r>
              <a:rPr lang="en-US" dirty="0">
                <a:solidFill>
                  <a:srgbClr val="FF0000"/>
                </a:solidFill>
              </a:rPr>
              <a:t>Mr. Team Leader</a:t>
            </a:r>
          </a:p>
        </p:txBody>
      </p:sp>
      <p:sp>
        <p:nvSpPr>
          <p:cNvPr id="5" name="TextBox 4">
            <a:extLst>
              <a:ext uri="{FF2B5EF4-FFF2-40B4-BE49-F238E27FC236}">
                <a16:creationId xmlns:a16="http://schemas.microsoft.com/office/drawing/2014/main" id="{5F96755D-A4E2-46E9-9A10-6858D8497C23}"/>
              </a:ext>
            </a:extLst>
          </p:cNvPr>
          <p:cNvSpPr txBox="1"/>
          <p:nvPr/>
        </p:nvSpPr>
        <p:spPr>
          <a:xfrm>
            <a:off x="7388702" y="5080651"/>
            <a:ext cx="1781834" cy="369332"/>
          </a:xfrm>
          <a:prstGeom prst="rect">
            <a:avLst/>
          </a:prstGeom>
          <a:noFill/>
        </p:spPr>
        <p:txBody>
          <a:bodyPr wrap="none" rtlCol="0">
            <a:spAutoFit/>
          </a:bodyPr>
          <a:lstStyle/>
          <a:p>
            <a:r>
              <a:rPr lang="en-US" dirty="0">
                <a:solidFill>
                  <a:srgbClr val="FF0000"/>
                </a:solidFill>
              </a:rPr>
              <a:t>EHS Coordinator</a:t>
            </a:r>
          </a:p>
        </p:txBody>
      </p:sp>
      <p:sp>
        <p:nvSpPr>
          <p:cNvPr id="6" name="TextBox 5">
            <a:extLst>
              <a:ext uri="{FF2B5EF4-FFF2-40B4-BE49-F238E27FC236}">
                <a16:creationId xmlns:a16="http://schemas.microsoft.com/office/drawing/2014/main" id="{A3F8B9EA-E051-489D-BE9A-D9B5F8FA2767}"/>
              </a:ext>
            </a:extLst>
          </p:cNvPr>
          <p:cNvSpPr txBox="1"/>
          <p:nvPr/>
        </p:nvSpPr>
        <p:spPr>
          <a:xfrm>
            <a:off x="8457885" y="5546205"/>
            <a:ext cx="1182375" cy="369332"/>
          </a:xfrm>
          <a:prstGeom prst="rect">
            <a:avLst/>
          </a:prstGeom>
          <a:noFill/>
        </p:spPr>
        <p:txBody>
          <a:bodyPr wrap="none" rtlCol="0">
            <a:spAutoFit/>
          </a:bodyPr>
          <a:lstStyle/>
          <a:p>
            <a:r>
              <a:rPr lang="en-US" dirty="0">
                <a:solidFill>
                  <a:srgbClr val="FF0000"/>
                </a:solidFill>
              </a:rPr>
              <a:t>01/15/2017</a:t>
            </a:r>
          </a:p>
        </p:txBody>
      </p:sp>
      <p:sp>
        <p:nvSpPr>
          <p:cNvPr id="7" name="TextBox 6">
            <a:extLst>
              <a:ext uri="{FF2B5EF4-FFF2-40B4-BE49-F238E27FC236}">
                <a16:creationId xmlns:a16="http://schemas.microsoft.com/office/drawing/2014/main" id="{5DB1B725-143A-4913-92B2-6059ACF01399}"/>
              </a:ext>
            </a:extLst>
          </p:cNvPr>
          <p:cNvSpPr txBox="1"/>
          <p:nvPr/>
        </p:nvSpPr>
        <p:spPr>
          <a:xfrm>
            <a:off x="4340349" y="5469261"/>
            <a:ext cx="2354042" cy="523220"/>
          </a:xfrm>
          <a:prstGeom prst="rect">
            <a:avLst/>
          </a:prstGeom>
          <a:noFill/>
        </p:spPr>
        <p:txBody>
          <a:bodyPr wrap="none" rtlCol="0">
            <a:spAutoFit/>
          </a:bodyPr>
          <a:lstStyle/>
          <a:p>
            <a:r>
              <a:rPr lang="en-US" sz="2800" dirty="0">
                <a:solidFill>
                  <a:srgbClr val="FF0000"/>
                </a:solidFill>
                <a:latin typeface="Brush Script MT" panose="03060802040406070304" pitchFamily="66" charset="0"/>
              </a:rPr>
              <a:t>Mr. Team Leader</a:t>
            </a:r>
          </a:p>
        </p:txBody>
      </p:sp>
      <p:sp>
        <p:nvSpPr>
          <p:cNvPr id="8" name="TextBox 7">
            <a:extLst>
              <a:ext uri="{FF2B5EF4-FFF2-40B4-BE49-F238E27FC236}">
                <a16:creationId xmlns:a16="http://schemas.microsoft.com/office/drawing/2014/main" id="{A398BB07-0539-44DF-B5EE-88BCE35CFDBF}"/>
              </a:ext>
            </a:extLst>
          </p:cNvPr>
          <p:cNvSpPr txBox="1"/>
          <p:nvPr/>
        </p:nvSpPr>
        <p:spPr>
          <a:xfrm>
            <a:off x="6735821" y="1439694"/>
            <a:ext cx="3676006" cy="307777"/>
          </a:xfrm>
          <a:prstGeom prst="rect">
            <a:avLst/>
          </a:prstGeom>
          <a:noFill/>
        </p:spPr>
        <p:txBody>
          <a:bodyPr wrap="none" rtlCol="0">
            <a:spAutoFit/>
          </a:bodyPr>
          <a:lstStyle/>
          <a:p>
            <a:r>
              <a:rPr lang="en-US" sz="1400" dirty="0">
                <a:solidFill>
                  <a:srgbClr val="FF0000"/>
                </a:solidFill>
              </a:rPr>
              <a:t>No other notes/observations at this time.</a:t>
            </a:r>
          </a:p>
        </p:txBody>
      </p:sp>
      <p:pic>
        <p:nvPicPr>
          <p:cNvPr id="9" name="Audio 8">
            <a:hlinkClick r:id="" action="ppaction://media"/>
            <a:extLst>
              <a:ext uri="{FF2B5EF4-FFF2-40B4-BE49-F238E27FC236}">
                <a16:creationId xmlns:a16="http://schemas.microsoft.com/office/drawing/2014/main" id="{708455B2-47A1-46E8-98B3-5E782FF88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2146875"/>
      </p:ext>
    </p:extLst>
  </p:cSld>
  <p:clrMapOvr>
    <a:masterClrMapping/>
  </p:clrMapOvr>
  <mc:AlternateContent xmlns:mc="http://schemas.openxmlformats.org/markup-compatibility/2006" xmlns:p14="http://schemas.microsoft.com/office/powerpoint/2010/main">
    <mc:Choice Requires="p14">
      <p:transition spd="slow" p14:dur="2000" advTm="34152"/>
    </mc:Choice>
    <mc:Fallback xmlns="">
      <p:transition spd="slow" advTm="3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6" name="Freeform: Shape 25">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81CDD4C-BAD7-4252-84E3-CE9F196AA427}"/>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General Guideline for Site Inspections</a:t>
            </a:r>
          </a:p>
        </p:txBody>
      </p:sp>
      <p:sp>
        <p:nvSpPr>
          <p:cNvPr id="5" name="Text Placeholder 4">
            <a:extLst>
              <a:ext uri="{FF2B5EF4-FFF2-40B4-BE49-F238E27FC236}">
                <a16:creationId xmlns:a16="http://schemas.microsoft.com/office/drawing/2014/main" id="{712E4F49-4063-456A-AD3E-93401322C0EC}"/>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r>
              <a:rPr lang="en-US" sz="2400" dirty="0">
                <a:solidFill>
                  <a:schemeClr val="tx2"/>
                </a:solidFill>
              </a:rPr>
              <a:t>Always available on your Workshop CD’s, </a:t>
            </a:r>
          </a:p>
          <a:p>
            <a:pPr algn="ctr"/>
            <a:r>
              <a:rPr lang="en-US" sz="2400" dirty="0">
                <a:solidFill>
                  <a:schemeClr val="tx2"/>
                </a:solidFill>
              </a:rPr>
              <a:t>or ask your inspector for a copy</a:t>
            </a:r>
          </a:p>
        </p:txBody>
      </p:sp>
      <p:pic>
        <p:nvPicPr>
          <p:cNvPr id="3" name="Audio 2">
            <a:hlinkClick r:id="" action="ppaction://media"/>
            <a:extLst>
              <a:ext uri="{FF2B5EF4-FFF2-40B4-BE49-F238E27FC236}">
                <a16:creationId xmlns:a16="http://schemas.microsoft.com/office/drawing/2014/main" id="{C40A0E63-20E7-47AE-8B56-062C5F9F5E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921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5771"/>
    </mc:Choice>
    <mc:Fallback xmlns="">
      <p:transition spd="slow" advTm="25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duotone>
              <a:schemeClr val="bg2">
                <a:shade val="62000"/>
                <a:hueMod val="108000"/>
                <a:satMod val="164000"/>
                <a:lumMod val="69000"/>
              </a:schemeClr>
              <a:schemeClr val="bg2">
                <a:tint val="96000"/>
                <a:hueMod val="90000"/>
                <a:satMod val="130000"/>
                <a:lumMod val="134000"/>
              </a:schemeClr>
            </a:duotone>
            <a:extLst>
              <a:ext uri="{28A0092B-C50C-407E-A947-70E740481C1C}">
                <a14:useLocalDpi xmlns:a14="http://schemas.microsoft.com/office/drawing/2010/main" val="0"/>
              </a:ext>
            </a:extLst>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9" name="Picture 19">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3E6333FE-E46B-45C7-8686-E7BFA60D305A}"/>
              </a:ext>
            </a:extLst>
          </p:cNvPr>
          <p:cNvSpPr>
            <a:spLocks noGrp="1"/>
          </p:cNvSpPr>
          <p:nvPr>
            <p:ph type="title"/>
          </p:nvPr>
        </p:nvSpPr>
        <p:spPr>
          <a:xfrm>
            <a:off x="8200279" y="1259620"/>
            <a:ext cx="3344020" cy="3066507"/>
          </a:xfrm>
        </p:spPr>
        <p:txBody>
          <a:bodyPr vert="horz" lIns="91440" tIns="45720" rIns="91440" bIns="45720" rtlCol="0" anchor="b">
            <a:normAutofit fontScale="90000"/>
          </a:bodyPr>
          <a:lstStyle/>
          <a:p>
            <a:r>
              <a:rPr lang="en-US" sz="5400" dirty="0"/>
              <a:t>Available on Workshop CDs</a:t>
            </a:r>
          </a:p>
        </p:txBody>
      </p:sp>
      <p:sp>
        <p:nvSpPr>
          <p:cNvPr id="24" name="Rectangle 23">
            <a:extLst>
              <a:ext uri="{FF2B5EF4-FFF2-40B4-BE49-F238E27FC236}">
                <a16:creationId xmlns:a16="http://schemas.microsoft.com/office/drawing/2014/main" id="{CCC86F1E-8E2D-4B0B-BB05-41E8E936C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234F3F-73D4-4B52-926F-204BBCF430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1716" y="4279407"/>
            <a:ext cx="2829320" cy="2505425"/>
          </a:xfrm>
          <a:prstGeom prst="rect">
            <a:avLst/>
          </a:prstGeom>
        </p:spPr>
      </p:pic>
      <p:pic>
        <p:nvPicPr>
          <p:cNvPr id="10" name="Picture 9">
            <a:extLst>
              <a:ext uri="{FF2B5EF4-FFF2-40B4-BE49-F238E27FC236}">
                <a16:creationId xmlns:a16="http://schemas.microsoft.com/office/drawing/2014/main" id="{1109AE17-F47A-49F5-AAF1-3D926BAB820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224310" y="5228771"/>
            <a:ext cx="1426588" cy="329213"/>
          </a:xfrm>
          <a:prstGeom prst="rect">
            <a:avLst/>
          </a:prstGeom>
        </p:spPr>
      </p:pic>
      <p:sp>
        <p:nvSpPr>
          <p:cNvPr id="38" name="Oval 37">
            <a:extLst>
              <a:ext uri="{FF2B5EF4-FFF2-40B4-BE49-F238E27FC236}">
                <a16:creationId xmlns:a16="http://schemas.microsoft.com/office/drawing/2014/main" id="{F6994FD9-0E6E-4F8C-83A3-610834ADDFBA}"/>
              </a:ext>
            </a:extLst>
          </p:cNvPr>
          <p:cNvSpPr/>
          <p:nvPr/>
        </p:nvSpPr>
        <p:spPr>
          <a:xfrm>
            <a:off x="10058400" y="4161813"/>
            <a:ext cx="754743" cy="4532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9A3B6B1-E7FC-4D68-A012-6472E63C5A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474" y="757337"/>
            <a:ext cx="6403193" cy="5354782"/>
          </a:xfrm>
          <a:prstGeom prst="rect">
            <a:avLst/>
          </a:prstGeom>
        </p:spPr>
      </p:pic>
      <p:pic>
        <p:nvPicPr>
          <p:cNvPr id="2" name="Audio 1">
            <a:hlinkClick r:id="" action="ppaction://media"/>
            <a:extLst>
              <a:ext uri="{FF2B5EF4-FFF2-40B4-BE49-F238E27FC236}">
                <a16:creationId xmlns:a16="http://schemas.microsoft.com/office/drawing/2014/main" id="{709621AE-302B-472A-9EB7-D2D4DE92E6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3643319"/>
      </p:ext>
    </p:extLst>
  </p:cSld>
  <p:clrMapOvr>
    <a:masterClrMapping/>
  </p:clrMapOvr>
  <mc:AlternateContent xmlns:mc="http://schemas.openxmlformats.org/markup-compatibility/2006" xmlns:p14="http://schemas.microsoft.com/office/powerpoint/2010/main">
    <mc:Choice Requires="p14">
      <p:transition spd="slow" p14:dur="2000" advTm="33429"/>
    </mc:Choice>
    <mc:Fallback xmlns="">
      <p:transition spd="slow" advTm="3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duotone>
              <a:schemeClr val="bg2">
                <a:shade val="62000"/>
                <a:hueMod val="108000"/>
                <a:satMod val="164000"/>
                <a:lumMod val="69000"/>
              </a:schemeClr>
              <a:schemeClr val="bg2">
                <a:tint val="96000"/>
                <a:hueMod val="90000"/>
                <a:satMod val="130000"/>
                <a:lumMod val="134000"/>
              </a:schemeClr>
            </a:duotone>
            <a:extLst>
              <a:ext uri="{28A0092B-C50C-407E-A947-70E740481C1C}">
                <a14:useLocalDpi xmlns:a14="http://schemas.microsoft.com/office/drawing/2010/main" val="0"/>
              </a:ext>
            </a:extLst>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8" name="Rectangle 17">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E2B82DE-444E-4A09-AB91-FE90F7FCBEC6}"/>
              </a:ext>
            </a:extLst>
          </p:cNvPr>
          <p:cNvSpPr>
            <a:spLocks noGrp="1"/>
          </p:cNvSpPr>
          <p:nvPr>
            <p:ph type="title"/>
          </p:nvPr>
        </p:nvSpPr>
        <p:spPr>
          <a:xfrm>
            <a:off x="8200279" y="1259620"/>
            <a:ext cx="3344020" cy="3066507"/>
          </a:xfrm>
        </p:spPr>
        <p:txBody>
          <a:bodyPr vert="horz" lIns="91440" tIns="45720" rIns="91440" bIns="45720" rtlCol="0" anchor="b">
            <a:normAutofit fontScale="90000"/>
          </a:bodyPr>
          <a:lstStyle/>
          <a:p>
            <a:r>
              <a:rPr lang="en-US" sz="5400" dirty="0"/>
              <a:t>Available on Workshop CDs</a:t>
            </a:r>
          </a:p>
        </p:txBody>
      </p:sp>
      <p:sp>
        <p:nvSpPr>
          <p:cNvPr id="20" name="Rectangle 19">
            <a:extLst>
              <a:ext uri="{FF2B5EF4-FFF2-40B4-BE49-F238E27FC236}">
                <a16:creationId xmlns:a16="http://schemas.microsoft.com/office/drawing/2014/main" id="{CCC86F1E-8E2D-4B0B-BB05-41E8E936C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2F9DF3-565B-4E82-A80C-074BF635DEC5}"/>
              </a:ext>
            </a:extLst>
          </p:cNvPr>
          <p:cNvSpPr txBox="1"/>
          <p:nvPr/>
        </p:nvSpPr>
        <p:spPr>
          <a:xfrm>
            <a:off x="835357" y="844401"/>
            <a:ext cx="5721438" cy="369332"/>
          </a:xfrm>
          <a:prstGeom prst="rect">
            <a:avLst/>
          </a:prstGeom>
          <a:noFill/>
        </p:spPr>
        <p:txBody>
          <a:bodyPr wrap="none" rtlCol="0">
            <a:spAutoFit/>
          </a:bodyPr>
          <a:lstStyle/>
          <a:p>
            <a:r>
              <a:rPr lang="en-US" u="sng" dirty="0">
                <a:solidFill>
                  <a:schemeClr val="bg2"/>
                </a:solidFill>
              </a:rPr>
              <a:t>General Guideline for Site Inspections, continued:</a:t>
            </a:r>
          </a:p>
        </p:txBody>
      </p:sp>
      <p:pic>
        <p:nvPicPr>
          <p:cNvPr id="5" name="Picture 4">
            <a:extLst>
              <a:ext uri="{FF2B5EF4-FFF2-40B4-BE49-F238E27FC236}">
                <a16:creationId xmlns:a16="http://schemas.microsoft.com/office/drawing/2014/main" id="{2C2BE35D-A743-467A-AC0E-D813E8D437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4520" y="4279407"/>
            <a:ext cx="2829320" cy="2505425"/>
          </a:xfrm>
          <a:prstGeom prst="rect">
            <a:avLst/>
          </a:prstGeom>
        </p:spPr>
      </p:pic>
      <p:sp>
        <p:nvSpPr>
          <p:cNvPr id="6" name="Arrow: Right 5">
            <a:extLst>
              <a:ext uri="{FF2B5EF4-FFF2-40B4-BE49-F238E27FC236}">
                <a16:creationId xmlns:a16="http://schemas.microsoft.com/office/drawing/2014/main" id="{F95E0CAE-7AF4-433F-B091-56733232FB6C}"/>
              </a:ext>
            </a:extLst>
          </p:cNvPr>
          <p:cNvSpPr/>
          <p:nvPr/>
        </p:nvSpPr>
        <p:spPr>
          <a:xfrm>
            <a:off x="8214793" y="5257800"/>
            <a:ext cx="1402467"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91F13B-2F5D-496C-86A3-AAD872E7EFD9}"/>
              </a:ext>
            </a:extLst>
          </p:cNvPr>
          <p:cNvSpPr/>
          <p:nvPr/>
        </p:nvSpPr>
        <p:spPr>
          <a:xfrm>
            <a:off x="10058400" y="4161813"/>
            <a:ext cx="754743" cy="4532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95A7F4D-A4F4-422B-B3F8-8C9952C90F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852" y="1960909"/>
            <a:ext cx="6535821" cy="3392972"/>
          </a:xfrm>
          <a:prstGeom prst="rect">
            <a:avLst/>
          </a:prstGeom>
        </p:spPr>
      </p:pic>
      <p:pic>
        <p:nvPicPr>
          <p:cNvPr id="11" name="Audio 10">
            <a:hlinkClick r:id="" action="ppaction://media"/>
            <a:extLst>
              <a:ext uri="{FF2B5EF4-FFF2-40B4-BE49-F238E27FC236}">
                <a16:creationId xmlns:a16="http://schemas.microsoft.com/office/drawing/2014/main" id="{53FBFDBC-169A-4EB1-98AE-5D497A61F82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2679801"/>
      </p:ext>
    </p:extLst>
  </p:cSld>
  <p:clrMapOvr>
    <a:masterClrMapping/>
  </p:clrMapOvr>
  <mc:AlternateContent xmlns:mc="http://schemas.openxmlformats.org/markup-compatibility/2006" xmlns:p14="http://schemas.microsoft.com/office/powerpoint/2010/main">
    <mc:Choice Requires="p14">
      <p:transition spd="slow" p14:dur="2000" advTm="26212"/>
    </mc:Choice>
    <mc:Fallback xmlns="">
      <p:transition spd="slow" advTm="2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02BF-FAE8-43DC-9C78-9CF116E5AA50}"/>
              </a:ext>
            </a:extLst>
          </p:cNvPr>
          <p:cNvSpPr>
            <a:spLocks noGrp="1"/>
          </p:cNvSpPr>
          <p:nvPr>
            <p:ph type="title"/>
          </p:nvPr>
        </p:nvSpPr>
        <p:spPr/>
        <p:txBody>
          <a:bodyPr/>
          <a:lstStyle/>
          <a:p>
            <a:r>
              <a:rPr lang="en-US" dirty="0"/>
              <a:t>What is Industrial stormwater?</a:t>
            </a:r>
          </a:p>
        </p:txBody>
      </p:sp>
      <p:sp>
        <p:nvSpPr>
          <p:cNvPr id="3" name="Content Placeholder 2">
            <a:extLst>
              <a:ext uri="{FF2B5EF4-FFF2-40B4-BE49-F238E27FC236}">
                <a16:creationId xmlns:a16="http://schemas.microsoft.com/office/drawing/2014/main" id="{50DC27D3-C36F-41CD-A0F1-10A3F12001C0}"/>
              </a:ext>
            </a:extLst>
          </p:cNvPr>
          <p:cNvSpPr>
            <a:spLocks noGrp="1"/>
          </p:cNvSpPr>
          <p:nvPr>
            <p:ph idx="1"/>
          </p:nvPr>
        </p:nvSpPr>
        <p:spPr/>
        <p:txBody>
          <a:bodyPr>
            <a:normAutofit/>
          </a:bodyPr>
          <a:lstStyle/>
          <a:p>
            <a:r>
              <a:rPr lang="en-US" b="1" dirty="0"/>
              <a:t>Industrial stormwater</a:t>
            </a:r>
            <a:r>
              <a:rPr lang="en-US" dirty="0"/>
              <a:t> is </a:t>
            </a:r>
            <a:r>
              <a:rPr lang="en-US" dirty="0">
                <a:hlinkClick r:id="rId4" tooltip="Surface runoff"/>
              </a:rPr>
              <a:t>runoff</a:t>
            </a:r>
            <a:r>
              <a:rPr lang="en-US" dirty="0"/>
              <a:t> from precipitation (rain, snow, sleet, freezing rain, or hail) that lands on industrial sites (e.g. manufacturing facilities, mines, airports). </a:t>
            </a:r>
          </a:p>
          <a:p>
            <a:pPr lvl="1"/>
            <a:r>
              <a:rPr lang="en-US" dirty="0"/>
              <a:t>This runoff is often </a:t>
            </a:r>
            <a:r>
              <a:rPr lang="en-US" dirty="0">
                <a:hlinkClick r:id="rId5" tooltip="Water pollution"/>
              </a:rPr>
              <a:t>polluted</a:t>
            </a:r>
            <a:r>
              <a:rPr lang="en-US" dirty="0"/>
              <a:t> by materials that are handled or stored on the sites, and the facilities are subject to regulations to control the discharges. </a:t>
            </a:r>
          </a:p>
          <a:p>
            <a:r>
              <a:rPr lang="en-US" dirty="0"/>
              <a:t>In the United States, facilities that discharge industrial stormwater to surface waters must obtain a permit under the National Pollutant Discharge Elimination System (NPDES), pursuant to the </a:t>
            </a:r>
            <a:r>
              <a:rPr lang="en-US" dirty="0">
                <a:hlinkClick r:id="rId6" tooltip="Clean Water Act"/>
              </a:rPr>
              <a:t>Clean Water Act</a:t>
            </a:r>
            <a:r>
              <a:rPr lang="en-US" dirty="0"/>
              <a:t>.</a:t>
            </a:r>
            <a:r>
              <a:rPr lang="en-US" baseline="30000" dirty="0"/>
              <a:t>  </a:t>
            </a:r>
          </a:p>
          <a:p>
            <a:pPr lvl="1"/>
            <a:r>
              <a:rPr lang="en-US" dirty="0"/>
              <a:t>Stormwater permit regulations issued by the </a:t>
            </a:r>
            <a:r>
              <a:rPr lang="en-US" dirty="0">
                <a:hlinkClick r:id="rId7" tooltip="United States Environmental Protection Agency"/>
              </a:rPr>
              <a:t>United States Environmental Protection Agency</a:t>
            </a:r>
            <a:r>
              <a:rPr lang="en-US" dirty="0"/>
              <a:t> (EPA) govern the permit process.</a:t>
            </a:r>
          </a:p>
        </p:txBody>
      </p:sp>
      <p:sp>
        <p:nvSpPr>
          <p:cNvPr id="4" name="TextBox 3">
            <a:extLst>
              <a:ext uri="{FF2B5EF4-FFF2-40B4-BE49-F238E27FC236}">
                <a16:creationId xmlns:a16="http://schemas.microsoft.com/office/drawing/2014/main" id="{957ED28F-0F80-477C-99F4-89D57101F9F5}"/>
              </a:ext>
            </a:extLst>
          </p:cNvPr>
          <p:cNvSpPr txBox="1"/>
          <p:nvPr/>
        </p:nvSpPr>
        <p:spPr>
          <a:xfrm>
            <a:off x="2206909" y="6188763"/>
            <a:ext cx="6739345" cy="646331"/>
          </a:xfrm>
          <a:prstGeom prst="rect">
            <a:avLst/>
          </a:prstGeom>
          <a:noFill/>
        </p:spPr>
        <p:txBody>
          <a:bodyPr wrap="none" rtlCol="0">
            <a:spAutoFit/>
          </a:bodyPr>
          <a:lstStyle/>
          <a:p>
            <a:r>
              <a:rPr lang="en-US" dirty="0"/>
              <a:t>Source:  </a:t>
            </a:r>
            <a:r>
              <a:rPr lang="en-US" dirty="0">
                <a:hlinkClick r:id="rId8"/>
              </a:rPr>
              <a:t>www.en.wikipedia.org/wiki/Industrial_stormwater</a:t>
            </a:r>
            <a:r>
              <a:rPr lang="en-US" dirty="0"/>
              <a:t>  </a:t>
            </a:r>
          </a:p>
          <a:p>
            <a:endParaRPr lang="en-US" dirty="0"/>
          </a:p>
        </p:txBody>
      </p:sp>
      <p:pic>
        <p:nvPicPr>
          <p:cNvPr id="9" name="Audio 8">
            <a:hlinkClick r:id="" action="ppaction://media"/>
            <a:extLst>
              <a:ext uri="{FF2B5EF4-FFF2-40B4-BE49-F238E27FC236}">
                <a16:creationId xmlns:a16="http://schemas.microsoft.com/office/drawing/2014/main" id="{ADF1D29C-D28E-47BB-A0F0-AFAE65636D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7205875"/>
      </p:ext>
    </p:extLst>
  </p:cSld>
  <p:clrMapOvr>
    <a:masterClrMapping/>
  </p:clrMapOvr>
  <mc:AlternateContent xmlns:mc="http://schemas.openxmlformats.org/markup-compatibility/2006" xmlns:p14="http://schemas.microsoft.com/office/powerpoint/2010/main">
    <mc:Choice Requires="p14">
      <p:transition spd="slow" p14:dur="2000" advTm="34732"/>
    </mc:Choice>
    <mc:Fallback xmlns="">
      <p:transition spd="slow" advTm="3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6" name="Freeform: Shape 25">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7278CF0-8D11-494F-895F-C490419D3DF5}"/>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Site Examples of What to Look For</a:t>
            </a:r>
          </a:p>
        </p:txBody>
      </p:sp>
      <p:sp>
        <p:nvSpPr>
          <p:cNvPr id="5" name="Text Placeholder 4">
            <a:extLst>
              <a:ext uri="{FF2B5EF4-FFF2-40B4-BE49-F238E27FC236}">
                <a16:creationId xmlns:a16="http://schemas.microsoft.com/office/drawing/2014/main" id="{564532BF-7171-4D02-928A-5521C5A427BB}"/>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r>
              <a:rPr lang="en-US" sz="2400" dirty="0">
                <a:solidFill>
                  <a:schemeClr val="tx2"/>
                </a:solidFill>
              </a:rPr>
              <a:t>(These are also things Regulators look for)</a:t>
            </a:r>
          </a:p>
        </p:txBody>
      </p:sp>
      <p:pic>
        <p:nvPicPr>
          <p:cNvPr id="2" name="Audio 1">
            <a:hlinkClick r:id="" action="ppaction://media"/>
            <a:extLst>
              <a:ext uri="{FF2B5EF4-FFF2-40B4-BE49-F238E27FC236}">
                <a16:creationId xmlns:a16="http://schemas.microsoft.com/office/drawing/2014/main" id="{7132FFF5-DEA4-45AF-89E6-8C482822CA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9713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205"/>
    </mc:Choice>
    <mc:Fallback xmlns="">
      <p:transition spd="slow" advTm="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6743-8C6C-4215-A861-6963F0DC7760}"/>
              </a:ext>
            </a:extLst>
          </p:cNvPr>
          <p:cNvSpPr>
            <a:spLocks noGrp="1"/>
          </p:cNvSpPr>
          <p:nvPr>
            <p:ph type="title"/>
          </p:nvPr>
        </p:nvSpPr>
        <p:spPr/>
        <p:txBody>
          <a:bodyPr/>
          <a:lstStyle/>
          <a:p>
            <a:r>
              <a:rPr lang="en-US" dirty="0"/>
              <a:t>Loading &amp; Unloading Areas</a:t>
            </a:r>
          </a:p>
        </p:txBody>
      </p:sp>
      <p:sp>
        <p:nvSpPr>
          <p:cNvPr id="3" name="Content Placeholder 2">
            <a:extLst>
              <a:ext uri="{FF2B5EF4-FFF2-40B4-BE49-F238E27FC236}">
                <a16:creationId xmlns:a16="http://schemas.microsoft.com/office/drawing/2014/main" id="{69FB5A26-4F38-43A8-94F8-DA52AE7B245E}"/>
              </a:ext>
            </a:extLst>
          </p:cNvPr>
          <p:cNvSpPr>
            <a:spLocks noGrp="1"/>
          </p:cNvSpPr>
          <p:nvPr>
            <p:ph idx="1"/>
          </p:nvPr>
        </p:nvSpPr>
        <p:spPr>
          <a:xfrm>
            <a:off x="353504" y="1522566"/>
            <a:ext cx="8946541" cy="4195481"/>
          </a:xfrm>
        </p:spPr>
        <p:txBody>
          <a:bodyPr/>
          <a:lstStyle/>
          <a:p>
            <a:r>
              <a:rPr lang="en-US" dirty="0"/>
              <a:t>Spills, leaks, drips &amp; trash accumulations</a:t>
            </a:r>
          </a:p>
        </p:txBody>
      </p:sp>
      <p:pic>
        <p:nvPicPr>
          <p:cNvPr id="4" name="Picture 3">
            <a:extLst>
              <a:ext uri="{FF2B5EF4-FFF2-40B4-BE49-F238E27FC236}">
                <a16:creationId xmlns:a16="http://schemas.microsoft.com/office/drawing/2014/main" id="{FC433810-D68B-4589-B5A3-5AE2945480C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249" y="2605260"/>
            <a:ext cx="5527288" cy="4145466"/>
          </a:xfrm>
          <a:prstGeom prst="rect">
            <a:avLst/>
          </a:prstGeom>
        </p:spPr>
      </p:pic>
      <p:pic>
        <p:nvPicPr>
          <p:cNvPr id="5" name="Picture 4">
            <a:extLst>
              <a:ext uri="{FF2B5EF4-FFF2-40B4-BE49-F238E27FC236}">
                <a16:creationId xmlns:a16="http://schemas.microsoft.com/office/drawing/2014/main" id="{9FBDBE57-3620-4028-856F-55447BD2354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73656" y="3850712"/>
            <a:ext cx="5155580" cy="2900014"/>
          </a:xfrm>
          <a:prstGeom prst="rect">
            <a:avLst/>
          </a:prstGeom>
        </p:spPr>
      </p:pic>
      <p:pic>
        <p:nvPicPr>
          <p:cNvPr id="6" name="Picture 5">
            <a:extLst>
              <a:ext uri="{FF2B5EF4-FFF2-40B4-BE49-F238E27FC236}">
                <a16:creationId xmlns:a16="http://schemas.microsoft.com/office/drawing/2014/main" id="{2D678031-801B-471B-9C80-2DE29EEBD31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001556" y="1152983"/>
            <a:ext cx="4596978" cy="3022538"/>
          </a:xfrm>
          <a:prstGeom prst="rect">
            <a:avLst/>
          </a:prstGeom>
        </p:spPr>
      </p:pic>
      <p:sp>
        <p:nvSpPr>
          <p:cNvPr id="7" name="Rectangle: Rounded Corners 6">
            <a:extLst>
              <a:ext uri="{FF2B5EF4-FFF2-40B4-BE49-F238E27FC236}">
                <a16:creationId xmlns:a16="http://schemas.microsoft.com/office/drawing/2014/main" id="{DB83F35E-5CF0-407D-B3AE-98D3385A9241}"/>
              </a:ext>
            </a:extLst>
          </p:cNvPr>
          <p:cNvSpPr/>
          <p:nvPr/>
        </p:nvSpPr>
        <p:spPr>
          <a:xfrm>
            <a:off x="10277857" y="1993392"/>
            <a:ext cx="250088" cy="181096"/>
          </a:xfrm>
          <a:prstGeom prst="roundRect">
            <a:avLst/>
          </a:prstGeom>
          <a:solidFill>
            <a:srgbClr val="284577"/>
          </a:solidFill>
          <a:ln>
            <a:solidFill>
              <a:srgbClr val="284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735D78EA-B424-4116-AC2D-C4AC4CB046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6143622"/>
      </p:ext>
    </p:extLst>
  </p:cSld>
  <p:clrMapOvr>
    <a:masterClrMapping/>
  </p:clrMapOvr>
  <mc:AlternateContent xmlns:mc="http://schemas.openxmlformats.org/markup-compatibility/2006" xmlns:p14="http://schemas.microsoft.com/office/powerpoint/2010/main">
    <mc:Choice Requires="p14">
      <p:transition spd="slow" p14:dur="2000" advTm="39021"/>
    </mc:Choice>
    <mc:Fallback xmlns="">
      <p:transition spd="slow" advTm="3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F1110-4D03-4299-BEEF-2D2823D36529}"/>
              </a:ext>
            </a:extLst>
          </p:cNvPr>
          <p:cNvSpPr>
            <a:spLocks noGrp="1"/>
          </p:cNvSpPr>
          <p:nvPr>
            <p:ph type="title"/>
          </p:nvPr>
        </p:nvSpPr>
        <p:spPr/>
        <p:txBody>
          <a:bodyPr/>
          <a:lstStyle/>
          <a:p>
            <a:r>
              <a:rPr lang="en-US" dirty="0"/>
              <a:t>Materials Handling</a:t>
            </a:r>
          </a:p>
        </p:txBody>
      </p:sp>
      <p:sp>
        <p:nvSpPr>
          <p:cNvPr id="3" name="Content Placeholder 2">
            <a:extLst>
              <a:ext uri="{FF2B5EF4-FFF2-40B4-BE49-F238E27FC236}">
                <a16:creationId xmlns:a16="http://schemas.microsoft.com/office/drawing/2014/main" id="{181A9CD8-2C75-40C3-989E-E23084B761DF}"/>
              </a:ext>
            </a:extLst>
          </p:cNvPr>
          <p:cNvSpPr>
            <a:spLocks noGrp="1"/>
          </p:cNvSpPr>
          <p:nvPr>
            <p:ph idx="1"/>
          </p:nvPr>
        </p:nvSpPr>
        <p:spPr>
          <a:xfrm>
            <a:off x="286216" y="1431126"/>
            <a:ext cx="8946541" cy="4195481"/>
          </a:xfrm>
        </p:spPr>
        <p:txBody>
          <a:bodyPr/>
          <a:lstStyle/>
          <a:p>
            <a:r>
              <a:rPr lang="en-US" dirty="0"/>
              <a:t>Spills, leaks, drips &amp; trash accumulations</a:t>
            </a:r>
          </a:p>
          <a:p>
            <a:r>
              <a:rPr lang="en-US" dirty="0"/>
              <a:t>Other concerns?</a:t>
            </a:r>
          </a:p>
        </p:txBody>
      </p:sp>
      <p:pic>
        <p:nvPicPr>
          <p:cNvPr id="4" name="Picture 3">
            <a:extLst>
              <a:ext uri="{FF2B5EF4-FFF2-40B4-BE49-F238E27FC236}">
                <a16:creationId xmlns:a16="http://schemas.microsoft.com/office/drawing/2014/main" id="{8529F7A1-2D6C-4D42-BB8D-805A8C26F3C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151862" y="2517552"/>
            <a:ext cx="6910039" cy="4195481"/>
          </a:xfrm>
          <a:prstGeom prst="rect">
            <a:avLst/>
          </a:prstGeom>
        </p:spPr>
      </p:pic>
      <p:pic>
        <p:nvPicPr>
          <p:cNvPr id="6" name="Picture 5">
            <a:extLst>
              <a:ext uri="{FF2B5EF4-FFF2-40B4-BE49-F238E27FC236}">
                <a16:creationId xmlns:a16="http://schemas.microsoft.com/office/drawing/2014/main" id="{430142F5-1A0D-4979-8FBA-AEF20C9D5E6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30099" y="2417685"/>
            <a:ext cx="4926533" cy="2366096"/>
          </a:xfrm>
          <a:prstGeom prst="rect">
            <a:avLst/>
          </a:prstGeom>
        </p:spPr>
      </p:pic>
      <p:pic>
        <p:nvPicPr>
          <p:cNvPr id="7" name="Picture 6">
            <a:extLst>
              <a:ext uri="{FF2B5EF4-FFF2-40B4-BE49-F238E27FC236}">
                <a16:creationId xmlns:a16="http://schemas.microsoft.com/office/drawing/2014/main" id="{67CBA5AD-8648-4D3F-8B91-0E063BF70A7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72867" y="144967"/>
            <a:ext cx="5189034" cy="2916237"/>
          </a:xfrm>
          <a:prstGeom prst="rect">
            <a:avLst/>
          </a:prstGeom>
        </p:spPr>
      </p:pic>
      <p:pic>
        <p:nvPicPr>
          <p:cNvPr id="5" name="Picture 4">
            <a:extLst>
              <a:ext uri="{FF2B5EF4-FFF2-40B4-BE49-F238E27FC236}">
                <a16:creationId xmlns:a16="http://schemas.microsoft.com/office/drawing/2014/main" id="{3DEC9B8E-7A4D-4981-82CC-3ED27A52B3A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83146" y="4783781"/>
            <a:ext cx="3250639" cy="2074219"/>
          </a:xfrm>
          <a:prstGeom prst="rect">
            <a:avLst/>
          </a:prstGeom>
        </p:spPr>
      </p:pic>
      <p:pic>
        <p:nvPicPr>
          <p:cNvPr id="11" name="Audio 10">
            <a:hlinkClick r:id="" action="ppaction://media"/>
            <a:extLst>
              <a:ext uri="{FF2B5EF4-FFF2-40B4-BE49-F238E27FC236}">
                <a16:creationId xmlns:a16="http://schemas.microsoft.com/office/drawing/2014/main" id="{F382877F-715D-4995-8D43-02CB4D30EC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3043992"/>
      </p:ext>
    </p:extLst>
  </p:cSld>
  <p:clrMapOvr>
    <a:masterClrMapping/>
  </p:clrMapOvr>
  <mc:AlternateContent xmlns:mc="http://schemas.openxmlformats.org/markup-compatibility/2006" xmlns:p14="http://schemas.microsoft.com/office/powerpoint/2010/main">
    <mc:Choice Requires="p14">
      <p:transition spd="slow" p14:dur="2000" advTm="61848"/>
    </mc:Choice>
    <mc:Fallback xmlns="">
      <p:transition spd="slow" advTm="6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45A9-E16B-4C11-8873-D6BD53DCA4C3}"/>
              </a:ext>
            </a:extLst>
          </p:cNvPr>
          <p:cNvSpPr>
            <a:spLocks noGrp="1"/>
          </p:cNvSpPr>
          <p:nvPr>
            <p:ph type="title"/>
          </p:nvPr>
        </p:nvSpPr>
        <p:spPr/>
        <p:txBody>
          <a:bodyPr/>
          <a:lstStyle/>
          <a:p>
            <a:r>
              <a:rPr lang="en-US" dirty="0"/>
              <a:t>Vehicles &amp; Equipment: Parking &amp; Storage Areas</a:t>
            </a:r>
          </a:p>
        </p:txBody>
      </p:sp>
      <p:sp>
        <p:nvSpPr>
          <p:cNvPr id="3" name="Content Placeholder 2">
            <a:extLst>
              <a:ext uri="{FF2B5EF4-FFF2-40B4-BE49-F238E27FC236}">
                <a16:creationId xmlns:a16="http://schemas.microsoft.com/office/drawing/2014/main" id="{1BD63588-B618-4FF0-A42B-B04A25C0C8B9}"/>
              </a:ext>
            </a:extLst>
          </p:cNvPr>
          <p:cNvSpPr>
            <a:spLocks noGrp="1"/>
          </p:cNvSpPr>
          <p:nvPr>
            <p:ph idx="1"/>
          </p:nvPr>
        </p:nvSpPr>
        <p:spPr/>
        <p:txBody>
          <a:bodyPr/>
          <a:lstStyle/>
          <a:p>
            <a:r>
              <a:rPr lang="en-US" dirty="0"/>
              <a:t>Spills, leaks, drips &amp; trash accumulations</a:t>
            </a:r>
          </a:p>
          <a:p>
            <a:r>
              <a:rPr lang="en-US" dirty="0"/>
              <a:t>Exposed oil/grease/mud/dirt</a:t>
            </a:r>
          </a:p>
          <a:p>
            <a:r>
              <a:rPr lang="en-US" dirty="0"/>
              <a:t>Potential for leaks (drain fluids or use drip pans)</a:t>
            </a:r>
          </a:p>
        </p:txBody>
      </p:sp>
      <p:pic>
        <p:nvPicPr>
          <p:cNvPr id="4" name="Picture 3">
            <a:extLst>
              <a:ext uri="{FF2B5EF4-FFF2-40B4-BE49-F238E27FC236}">
                <a16:creationId xmlns:a16="http://schemas.microsoft.com/office/drawing/2014/main" id="{4EECDA20-0814-4C7D-9A8C-F0AA069E479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33767" y="3950208"/>
            <a:ext cx="5039360" cy="2834640"/>
          </a:xfrm>
          <a:prstGeom prst="rect">
            <a:avLst/>
          </a:prstGeom>
        </p:spPr>
      </p:pic>
      <p:sp>
        <p:nvSpPr>
          <p:cNvPr id="5" name="Oval 4">
            <a:extLst>
              <a:ext uri="{FF2B5EF4-FFF2-40B4-BE49-F238E27FC236}">
                <a16:creationId xmlns:a16="http://schemas.microsoft.com/office/drawing/2014/main" id="{A1CC255F-845F-4C60-BFD8-C737366FCD75}"/>
              </a:ext>
            </a:extLst>
          </p:cNvPr>
          <p:cNvSpPr/>
          <p:nvPr/>
        </p:nvSpPr>
        <p:spPr>
          <a:xfrm>
            <a:off x="8504476" y="4294098"/>
            <a:ext cx="375350" cy="146304"/>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A65A92E-4392-404C-BCA4-06F01361F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694" y="6138184"/>
            <a:ext cx="1447800" cy="571500"/>
          </a:xfrm>
          <a:prstGeom prst="rect">
            <a:avLst/>
          </a:prstGeom>
        </p:spPr>
      </p:pic>
      <p:pic>
        <p:nvPicPr>
          <p:cNvPr id="8" name="Picture 7">
            <a:extLst>
              <a:ext uri="{FF2B5EF4-FFF2-40B4-BE49-F238E27FC236}">
                <a16:creationId xmlns:a16="http://schemas.microsoft.com/office/drawing/2014/main" id="{A2FF3B3E-BBC4-4CF1-BF03-6C45A329B61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18873" y="3429000"/>
            <a:ext cx="6776224" cy="3280684"/>
          </a:xfrm>
          <a:prstGeom prst="rect">
            <a:avLst/>
          </a:prstGeom>
        </p:spPr>
      </p:pic>
      <p:pic>
        <p:nvPicPr>
          <p:cNvPr id="6" name="Picture 5">
            <a:extLst>
              <a:ext uri="{FF2B5EF4-FFF2-40B4-BE49-F238E27FC236}">
                <a16:creationId xmlns:a16="http://schemas.microsoft.com/office/drawing/2014/main" id="{C82FC571-1A92-4385-838A-2D5F04ED5229}"/>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28552" y="1336167"/>
            <a:ext cx="3261695" cy="2664864"/>
          </a:xfrm>
          <a:prstGeom prst="rect">
            <a:avLst/>
          </a:prstGeom>
        </p:spPr>
      </p:pic>
      <p:pic>
        <p:nvPicPr>
          <p:cNvPr id="14" name="Audio 13">
            <a:hlinkClick r:id="" action="ppaction://media"/>
            <a:extLst>
              <a:ext uri="{FF2B5EF4-FFF2-40B4-BE49-F238E27FC236}">
                <a16:creationId xmlns:a16="http://schemas.microsoft.com/office/drawing/2014/main" id="{F6CC2DE1-8F3A-4D3A-AC1C-324C35293C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7127570"/>
      </p:ext>
    </p:extLst>
  </p:cSld>
  <p:clrMapOvr>
    <a:masterClrMapping/>
  </p:clrMapOvr>
  <mc:AlternateContent xmlns:mc="http://schemas.openxmlformats.org/markup-compatibility/2006" xmlns:p14="http://schemas.microsoft.com/office/powerpoint/2010/main">
    <mc:Choice Requires="p14">
      <p:transition spd="slow" p14:dur="2000" advTm="39766"/>
    </mc:Choice>
    <mc:Fallback xmlns="">
      <p:transition spd="slow" advTm="3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222E-BB93-481F-B22C-D157FBBA4D95}"/>
              </a:ext>
            </a:extLst>
          </p:cNvPr>
          <p:cNvSpPr>
            <a:spLocks noGrp="1"/>
          </p:cNvSpPr>
          <p:nvPr>
            <p:ph type="title"/>
          </p:nvPr>
        </p:nvSpPr>
        <p:spPr/>
        <p:txBody>
          <a:bodyPr/>
          <a:lstStyle/>
          <a:p>
            <a:r>
              <a:rPr lang="en-US" dirty="0"/>
              <a:t>Materials Storage Areas</a:t>
            </a:r>
          </a:p>
        </p:txBody>
      </p:sp>
      <p:sp>
        <p:nvSpPr>
          <p:cNvPr id="3" name="Content Placeholder 2">
            <a:extLst>
              <a:ext uri="{FF2B5EF4-FFF2-40B4-BE49-F238E27FC236}">
                <a16:creationId xmlns:a16="http://schemas.microsoft.com/office/drawing/2014/main" id="{8AAD6C38-751A-4D57-8480-B6A595941ECA}"/>
              </a:ext>
            </a:extLst>
          </p:cNvPr>
          <p:cNvSpPr>
            <a:spLocks noGrp="1"/>
          </p:cNvSpPr>
          <p:nvPr>
            <p:ph idx="1"/>
          </p:nvPr>
        </p:nvSpPr>
        <p:spPr>
          <a:xfrm>
            <a:off x="319670" y="1356177"/>
            <a:ext cx="8946541" cy="4195481"/>
          </a:xfrm>
        </p:spPr>
        <p:txBody>
          <a:bodyPr/>
          <a:lstStyle/>
          <a:p>
            <a:r>
              <a:rPr lang="en-US" dirty="0"/>
              <a:t>Spills, leaks, drips &amp; trash accumulations</a:t>
            </a:r>
          </a:p>
          <a:p>
            <a:r>
              <a:rPr lang="en-US" dirty="0"/>
              <a:t>Deterioration of containers </a:t>
            </a:r>
          </a:p>
          <a:p>
            <a:pPr lvl="1"/>
            <a:r>
              <a:rPr lang="en-US" dirty="0"/>
              <a:t>Open, rusted, dented must be covered</a:t>
            </a:r>
          </a:p>
          <a:p>
            <a:r>
              <a:rPr lang="en-US" dirty="0"/>
              <a:t>Containers elevated, closed, covered</a:t>
            </a:r>
          </a:p>
          <a:p>
            <a:r>
              <a:rPr lang="en-US" dirty="0"/>
              <a:t>Clean, neat and tidy work areas are best!</a:t>
            </a:r>
          </a:p>
        </p:txBody>
      </p:sp>
      <p:pic>
        <p:nvPicPr>
          <p:cNvPr id="4" name="Picture 3">
            <a:extLst>
              <a:ext uri="{FF2B5EF4-FFF2-40B4-BE49-F238E27FC236}">
                <a16:creationId xmlns:a16="http://schemas.microsoft.com/office/drawing/2014/main" id="{B464C435-4276-4DA8-BDF6-553375C081E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46847" y="2940147"/>
            <a:ext cx="5025483" cy="3769112"/>
          </a:xfrm>
          <a:prstGeom prst="rect">
            <a:avLst/>
          </a:prstGeom>
        </p:spPr>
      </p:pic>
      <p:pic>
        <p:nvPicPr>
          <p:cNvPr id="9" name="Picture 8">
            <a:extLst>
              <a:ext uri="{FF2B5EF4-FFF2-40B4-BE49-F238E27FC236}">
                <a16:creationId xmlns:a16="http://schemas.microsoft.com/office/drawing/2014/main" id="{3190B6DA-87B8-46BE-AA24-8A93BCA98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8495" y="148741"/>
            <a:ext cx="4784958" cy="3189972"/>
          </a:xfrm>
          <a:prstGeom prst="rect">
            <a:avLst/>
          </a:prstGeom>
        </p:spPr>
      </p:pic>
      <p:pic>
        <p:nvPicPr>
          <p:cNvPr id="8" name="Picture 7">
            <a:extLst>
              <a:ext uri="{FF2B5EF4-FFF2-40B4-BE49-F238E27FC236}">
                <a16:creationId xmlns:a16="http://schemas.microsoft.com/office/drawing/2014/main" id="{EDA770DC-1BCE-4DD1-9D9A-1A81CFDB80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1103" y="3756477"/>
            <a:ext cx="4184624" cy="2859177"/>
          </a:xfrm>
          <a:prstGeom prst="rect">
            <a:avLst/>
          </a:prstGeom>
        </p:spPr>
      </p:pic>
      <p:pic>
        <p:nvPicPr>
          <p:cNvPr id="10" name="Picture 9">
            <a:extLst>
              <a:ext uri="{FF2B5EF4-FFF2-40B4-BE49-F238E27FC236}">
                <a16:creationId xmlns:a16="http://schemas.microsoft.com/office/drawing/2014/main" id="{14C7C809-8CA1-4239-B413-EAA2F7582EA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19670" y="3767821"/>
            <a:ext cx="4401433" cy="2847833"/>
          </a:xfrm>
          <a:prstGeom prst="rect">
            <a:avLst/>
          </a:prstGeom>
        </p:spPr>
      </p:pic>
      <p:pic>
        <p:nvPicPr>
          <p:cNvPr id="11" name="Picture 10">
            <a:extLst>
              <a:ext uri="{FF2B5EF4-FFF2-40B4-BE49-F238E27FC236}">
                <a16:creationId xmlns:a16="http://schemas.microsoft.com/office/drawing/2014/main" id="{D642F025-33E9-45A8-BABE-03D5E54CCF6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275340" y="1913899"/>
            <a:ext cx="4401433" cy="1842578"/>
          </a:xfrm>
          <a:prstGeom prst="rect">
            <a:avLst/>
          </a:prstGeom>
        </p:spPr>
      </p:pic>
      <p:pic>
        <p:nvPicPr>
          <p:cNvPr id="5" name="Audio 4">
            <a:hlinkClick r:id="" action="ppaction://media"/>
            <a:extLst>
              <a:ext uri="{FF2B5EF4-FFF2-40B4-BE49-F238E27FC236}">
                <a16:creationId xmlns:a16="http://schemas.microsoft.com/office/drawing/2014/main" id="{3FDC8FB4-318F-4C67-B495-53D503B5B2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260732"/>
      </p:ext>
    </p:extLst>
  </p:cSld>
  <p:clrMapOvr>
    <a:masterClrMapping/>
  </p:clrMapOvr>
  <mc:AlternateContent xmlns:mc="http://schemas.openxmlformats.org/markup-compatibility/2006" xmlns:p14="http://schemas.microsoft.com/office/powerpoint/2010/main">
    <mc:Choice Requires="p14">
      <p:transition spd="slow" p14:dur="2000" advTm="23409"/>
    </mc:Choice>
    <mc:Fallback xmlns="">
      <p:transition spd="slow" advTm="2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2177-7C48-4BE4-A274-2A175A07E4B3}"/>
              </a:ext>
            </a:extLst>
          </p:cNvPr>
          <p:cNvSpPr>
            <a:spLocks noGrp="1"/>
          </p:cNvSpPr>
          <p:nvPr>
            <p:ph type="title"/>
          </p:nvPr>
        </p:nvSpPr>
        <p:spPr/>
        <p:txBody>
          <a:bodyPr/>
          <a:lstStyle/>
          <a:p>
            <a:r>
              <a:rPr lang="en-US" dirty="0"/>
              <a:t>Trash, Scrap &amp; Recycling Containers</a:t>
            </a:r>
          </a:p>
        </p:txBody>
      </p:sp>
      <p:sp>
        <p:nvSpPr>
          <p:cNvPr id="3" name="Content Placeholder 2">
            <a:extLst>
              <a:ext uri="{FF2B5EF4-FFF2-40B4-BE49-F238E27FC236}">
                <a16:creationId xmlns:a16="http://schemas.microsoft.com/office/drawing/2014/main" id="{8E6A0DD1-B341-499F-B829-007F7A80D777}"/>
              </a:ext>
            </a:extLst>
          </p:cNvPr>
          <p:cNvSpPr>
            <a:spLocks noGrp="1"/>
          </p:cNvSpPr>
          <p:nvPr>
            <p:ph idx="1"/>
          </p:nvPr>
        </p:nvSpPr>
        <p:spPr/>
        <p:txBody>
          <a:bodyPr/>
          <a:lstStyle/>
          <a:p>
            <a:r>
              <a:rPr lang="en-US" dirty="0"/>
              <a:t>Operational, closed lids</a:t>
            </a:r>
          </a:p>
          <a:p>
            <a:r>
              <a:rPr lang="en-US" dirty="0"/>
              <a:t>Drain plug, leakproof (not rusted out), covered</a:t>
            </a:r>
          </a:p>
        </p:txBody>
      </p:sp>
      <p:pic>
        <p:nvPicPr>
          <p:cNvPr id="4" name="Picture 3">
            <a:extLst>
              <a:ext uri="{FF2B5EF4-FFF2-40B4-BE49-F238E27FC236}">
                <a16:creationId xmlns:a16="http://schemas.microsoft.com/office/drawing/2014/main" id="{27F28649-D23E-44D3-BC8E-A705049A22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40243" y="146038"/>
            <a:ext cx="3753564" cy="5004752"/>
          </a:xfrm>
          <a:prstGeom prst="rect">
            <a:avLst/>
          </a:prstGeom>
        </p:spPr>
      </p:pic>
      <p:pic>
        <p:nvPicPr>
          <p:cNvPr id="6" name="Picture 5">
            <a:extLst>
              <a:ext uri="{FF2B5EF4-FFF2-40B4-BE49-F238E27FC236}">
                <a16:creationId xmlns:a16="http://schemas.microsoft.com/office/drawing/2014/main" id="{435D3334-94E8-433F-A368-AC49A8E3E9E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148759" y="4287644"/>
            <a:ext cx="3963823" cy="2509024"/>
          </a:xfrm>
          <a:prstGeom prst="rect">
            <a:avLst/>
          </a:prstGeom>
        </p:spPr>
      </p:pic>
      <p:pic>
        <p:nvPicPr>
          <p:cNvPr id="7" name="Picture 6">
            <a:extLst>
              <a:ext uri="{FF2B5EF4-FFF2-40B4-BE49-F238E27FC236}">
                <a16:creationId xmlns:a16="http://schemas.microsoft.com/office/drawing/2014/main" id="{0DF7E391-0027-4CAC-B60B-A029855F2FC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381" y="3214982"/>
            <a:ext cx="4772721" cy="3579541"/>
          </a:xfrm>
          <a:prstGeom prst="rect">
            <a:avLst/>
          </a:prstGeom>
        </p:spPr>
      </p:pic>
      <p:sp>
        <p:nvSpPr>
          <p:cNvPr id="8" name="Oval 7">
            <a:extLst>
              <a:ext uri="{FF2B5EF4-FFF2-40B4-BE49-F238E27FC236}">
                <a16:creationId xmlns:a16="http://schemas.microsoft.com/office/drawing/2014/main" id="{1130F429-7C82-423B-9A0E-C7B060A0602E}"/>
              </a:ext>
            </a:extLst>
          </p:cNvPr>
          <p:cNvSpPr/>
          <p:nvPr/>
        </p:nvSpPr>
        <p:spPr>
          <a:xfrm>
            <a:off x="10625328" y="5678424"/>
            <a:ext cx="1424320" cy="836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8803F43-4CBC-46C4-B9FF-B8B9FEAD4ED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938833" y="3947804"/>
            <a:ext cx="4858348" cy="2750756"/>
          </a:xfrm>
          <a:prstGeom prst="rect">
            <a:avLst/>
          </a:prstGeom>
        </p:spPr>
      </p:pic>
      <p:pic>
        <p:nvPicPr>
          <p:cNvPr id="5" name="Picture 4">
            <a:extLst>
              <a:ext uri="{FF2B5EF4-FFF2-40B4-BE49-F238E27FC236}">
                <a16:creationId xmlns:a16="http://schemas.microsoft.com/office/drawing/2014/main" id="{CDDC1E70-48B2-43D3-9D87-7046D2F02DA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858665" y="3015312"/>
            <a:ext cx="1955637" cy="2346766"/>
          </a:xfrm>
          <a:prstGeom prst="rect">
            <a:avLst/>
          </a:prstGeom>
        </p:spPr>
      </p:pic>
      <p:pic>
        <p:nvPicPr>
          <p:cNvPr id="10" name="Audio 9">
            <a:hlinkClick r:id="" action="ppaction://media"/>
            <a:extLst>
              <a:ext uri="{FF2B5EF4-FFF2-40B4-BE49-F238E27FC236}">
                <a16:creationId xmlns:a16="http://schemas.microsoft.com/office/drawing/2014/main" id="{2BD8A053-D565-4AE4-A86B-A99E64F4AD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9519026"/>
      </p:ext>
    </p:extLst>
  </p:cSld>
  <p:clrMapOvr>
    <a:masterClrMapping/>
  </p:clrMapOvr>
  <mc:AlternateContent xmlns:mc="http://schemas.openxmlformats.org/markup-compatibility/2006" xmlns:p14="http://schemas.microsoft.com/office/powerpoint/2010/main">
    <mc:Choice Requires="p14">
      <p:transition spd="slow" p14:dur="2000" advTm="44134"/>
    </mc:Choice>
    <mc:Fallback xmlns="">
      <p:transition spd="slow" advTm="4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C391-AB3E-4AE2-BCD7-5C65950A2ACE}"/>
              </a:ext>
            </a:extLst>
          </p:cNvPr>
          <p:cNvSpPr>
            <a:spLocks noGrp="1"/>
          </p:cNvSpPr>
          <p:nvPr>
            <p:ph type="title"/>
          </p:nvPr>
        </p:nvSpPr>
        <p:spPr/>
        <p:txBody>
          <a:bodyPr/>
          <a:lstStyle/>
          <a:p>
            <a:r>
              <a:rPr lang="en-US" dirty="0"/>
              <a:t>Outdoor Surfaces &amp; Fence Lines</a:t>
            </a:r>
          </a:p>
        </p:txBody>
      </p:sp>
      <p:sp>
        <p:nvSpPr>
          <p:cNvPr id="3" name="Content Placeholder 2">
            <a:extLst>
              <a:ext uri="{FF2B5EF4-FFF2-40B4-BE49-F238E27FC236}">
                <a16:creationId xmlns:a16="http://schemas.microsoft.com/office/drawing/2014/main" id="{0F22A8F0-BB68-4801-AD72-1A65C732AE0C}"/>
              </a:ext>
            </a:extLst>
          </p:cNvPr>
          <p:cNvSpPr>
            <a:spLocks noGrp="1"/>
          </p:cNvSpPr>
          <p:nvPr>
            <p:ph idx="1"/>
          </p:nvPr>
        </p:nvSpPr>
        <p:spPr>
          <a:xfrm>
            <a:off x="646111" y="1331259"/>
            <a:ext cx="8946541" cy="4195481"/>
          </a:xfrm>
        </p:spPr>
        <p:txBody>
          <a:bodyPr/>
          <a:lstStyle/>
          <a:p>
            <a:r>
              <a:rPr lang="en-US" dirty="0"/>
              <a:t>Spills, leaks, drips &amp; trash accumulations</a:t>
            </a:r>
          </a:p>
          <a:p>
            <a:endParaRPr lang="en-US" dirty="0"/>
          </a:p>
        </p:txBody>
      </p:sp>
      <p:pic>
        <p:nvPicPr>
          <p:cNvPr id="4" name="Picture 3">
            <a:extLst>
              <a:ext uri="{FF2B5EF4-FFF2-40B4-BE49-F238E27FC236}">
                <a16:creationId xmlns:a16="http://schemas.microsoft.com/office/drawing/2014/main" id="{848A1348-7F8F-4FE1-9AD3-81C1166527E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178" y="2666480"/>
            <a:ext cx="3086100" cy="4114800"/>
          </a:xfrm>
          <a:prstGeom prst="rect">
            <a:avLst/>
          </a:prstGeom>
        </p:spPr>
      </p:pic>
      <p:pic>
        <p:nvPicPr>
          <p:cNvPr id="5" name="Picture 4">
            <a:extLst>
              <a:ext uri="{FF2B5EF4-FFF2-40B4-BE49-F238E27FC236}">
                <a16:creationId xmlns:a16="http://schemas.microsoft.com/office/drawing/2014/main" id="{BCD9C8D1-F6ED-4FDA-A19B-F53226E73B6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60022" y="1853248"/>
            <a:ext cx="3086100" cy="4114800"/>
          </a:xfrm>
          <a:prstGeom prst="rect">
            <a:avLst/>
          </a:prstGeom>
        </p:spPr>
      </p:pic>
      <p:pic>
        <p:nvPicPr>
          <p:cNvPr id="6" name="Picture 5">
            <a:extLst>
              <a:ext uri="{FF2B5EF4-FFF2-40B4-BE49-F238E27FC236}">
                <a16:creationId xmlns:a16="http://schemas.microsoft.com/office/drawing/2014/main" id="{DA091AC7-D90B-474E-A27C-89D2B71F122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444866" y="3072384"/>
            <a:ext cx="3863897" cy="3785616"/>
          </a:xfrm>
          <a:prstGeom prst="rect">
            <a:avLst/>
          </a:prstGeom>
        </p:spPr>
      </p:pic>
      <p:pic>
        <p:nvPicPr>
          <p:cNvPr id="7" name="Picture 6">
            <a:extLst>
              <a:ext uri="{FF2B5EF4-FFF2-40B4-BE49-F238E27FC236}">
                <a16:creationId xmlns:a16="http://schemas.microsoft.com/office/drawing/2014/main" id="{FDC0051A-E428-4018-90FF-5FB4DE5A41B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985016" y="90699"/>
            <a:ext cx="3086100" cy="3174451"/>
          </a:xfrm>
          <a:prstGeom prst="rect">
            <a:avLst/>
          </a:prstGeom>
        </p:spPr>
      </p:pic>
      <p:pic>
        <p:nvPicPr>
          <p:cNvPr id="8" name="Picture 7">
            <a:extLst>
              <a:ext uri="{FF2B5EF4-FFF2-40B4-BE49-F238E27FC236}">
                <a16:creationId xmlns:a16="http://schemas.microsoft.com/office/drawing/2014/main" id="{F5D354F6-040F-44E5-9E64-31F50808AF86}"/>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864457" y="3818260"/>
            <a:ext cx="3086100" cy="2927616"/>
          </a:xfrm>
          <a:prstGeom prst="rect">
            <a:avLst/>
          </a:prstGeom>
        </p:spPr>
      </p:pic>
      <p:pic>
        <p:nvPicPr>
          <p:cNvPr id="9" name="Audio 8">
            <a:hlinkClick r:id="" action="ppaction://media"/>
            <a:extLst>
              <a:ext uri="{FF2B5EF4-FFF2-40B4-BE49-F238E27FC236}">
                <a16:creationId xmlns:a16="http://schemas.microsoft.com/office/drawing/2014/main" id="{207B8317-4BFF-4FD0-9D9E-7CB437B41F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5653214"/>
      </p:ext>
    </p:extLst>
  </p:cSld>
  <p:clrMapOvr>
    <a:masterClrMapping/>
  </p:clrMapOvr>
  <mc:AlternateContent xmlns:mc="http://schemas.openxmlformats.org/markup-compatibility/2006" xmlns:p14="http://schemas.microsoft.com/office/powerpoint/2010/main">
    <mc:Choice Requires="p14">
      <p:transition spd="slow" p14:dur="2000" advTm="21268"/>
    </mc:Choice>
    <mc:Fallback xmlns="">
      <p:transition spd="slow" advTm="2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4CFE-A3DB-438A-A8EF-6CCFEF10D2FE}"/>
              </a:ext>
            </a:extLst>
          </p:cNvPr>
          <p:cNvSpPr>
            <a:spLocks noGrp="1"/>
          </p:cNvSpPr>
          <p:nvPr>
            <p:ph type="title"/>
          </p:nvPr>
        </p:nvSpPr>
        <p:spPr/>
        <p:txBody>
          <a:bodyPr/>
          <a:lstStyle/>
          <a:p>
            <a:r>
              <a:rPr lang="en-US" dirty="0"/>
              <a:t>Chemical Storage</a:t>
            </a:r>
          </a:p>
        </p:txBody>
      </p:sp>
      <p:sp>
        <p:nvSpPr>
          <p:cNvPr id="3" name="Content Placeholder 2">
            <a:extLst>
              <a:ext uri="{FF2B5EF4-FFF2-40B4-BE49-F238E27FC236}">
                <a16:creationId xmlns:a16="http://schemas.microsoft.com/office/drawing/2014/main" id="{C94159EF-F32C-4C0D-A22A-D333D86B11E7}"/>
              </a:ext>
            </a:extLst>
          </p:cNvPr>
          <p:cNvSpPr>
            <a:spLocks noGrp="1"/>
          </p:cNvSpPr>
          <p:nvPr>
            <p:ph idx="1"/>
          </p:nvPr>
        </p:nvSpPr>
        <p:spPr>
          <a:xfrm>
            <a:off x="728686" y="1365806"/>
            <a:ext cx="8946541" cy="4195481"/>
          </a:xfrm>
        </p:spPr>
        <p:txBody>
          <a:bodyPr/>
          <a:lstStyle/>
          <a:p>
            <a:r>
              <a:rPr lang="en-US" dirty="0"/>
              <a:t>Secondary containment on tanks</a:t>
            </a:r>
          </a:p>
          <a:p>
            <a:r>
              <a:rPr lang="en-US" dirty="0"/>
              <a:t>Spills, leaks, drips &amp; trash accumulations</a:t>
            </a:r>
          </a:p>
          <a:p>
            <a:r>
              <a:rPr lang="en-US" dirty="0"/>
              <a:t>Deterioration of containers</a:t>
            </a:r>
          </a:p>
          <a:p>
            <a:pPr lvl="1"/>
            <a:r>
              <a:rPr lang="en-US" dirty="0"/>
              <a:t>Rusted, dented must be covered</a:t>
            </a:r>
          </a:p>
          <a:p>
            <a:r>
              <a:rPr lang="en-US" dirty="0"/>
              <a:t>Containers elevated, closed, covered</a:t>
            </a:r>
          </a:p>
          <a:p>
            <a:r>
              <a:rPr lang="en-US" dirty="0"/>
              <a:t>Spill kits nearby</a:t>
            </a:r>
          </a:p>
        </p:txBody>
      </p:sp>
      <p:pic>
        <p:nvPicPr>
          <p:cNvPr id="4" name="Picture 3">
            <a:extLst>
              <a:ext uri="{FF2B5EF4-FFF2-40B4-BE49-F238E27FC236}">
                <a16:creationId xmlns:a16="http://schemas.microsoft.com/office/drawing/2014/main" id="{715A555D-A039-4AC2-807F-FBAAF1BCF4C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7230" y="4229788"/>
            <a:ext cx="3146611" cy="2384215"/>
          </a:xfrm>
          <a:prstGeom prst="rect">
            <a:avLst/>
          </a:prstGeom>
        </p:spPr>
      </p:pic>
      <p:pic>
        <p:nvPicPr>
          <p:cNvPr id="6" name="Picture 5">
            <a:extLst>
              <a:ext uri="{FF2B5EF4-FFF2-40B4-BE49-F238E27FC236}">
                <a16:creationId xmlns:a16="http://schemas.microsoft.com/office/drawing/2014/main" id="{E4615006-B9D9-4E03-A666-B3969A64B5E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386416" y="4050824"/>
            <a:ext cx="4230256" cy="2669986"/>
          </a:xfrm>
          <a:prstGeom prst="rect">
            <a:avLst/>
          </a:prstGeom>
        </p:spPr>
      </p:pic>
      <p:pic>
        <p:nvPicPr>
          <p:cNvPr id="7" name="Picture 6">
            <a:extLst>
              <a:ext uri="{FF2B5EF4-FFF2-40B4-BE49-F238E27FC236}">
                <a16:creationId xmlns:a16="http://schemas.microsoft.com/office/drawing/2014/main" id="{02B06A53-290D-4CB5-9AE7-0A996042AC4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704211" y="3722330"/>
            <a:ext cx="4317639" cy="2854562"/>
          </a:xfrm>
          <a:prstGeom prst="rect">
            <a:avLst/>
          </a:prstGeom>
        </p:spPr>
      </p:pic>
      <p:pic>
        <p:nvPicPr>
          <p:cNvPr id="5" name="Picture 4">
            <a:extLst>
              <a:ext uri="{FF2B5EF4-FFF2-40B4-BE49-F238E27FC236}">
                <a16:creationId xmlns:a16="http://schemas.microsoft.com/office/drawing/2014/main" id="{115AFC55-CC78-482A-A457-98C2ED9BD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0297" y="701153"/>
            <a:ext cx="5081554" cy="2858030"/>
          </a:xfrm>
          <a:prstGeom prst="rect">
            <a:avLst/>
          </a:prstGeom>
        </p:spPr>
      </p:pic>
      <p:pic>
        <p:nvPicPr>
          <p:cNvPr id="8" name="Picture 7">
            <a:extLst>
              <a:ext uri="{FF2B5EF4-FFF2-40B4-BE49-F238E27FC236}">
                <a16:creationId xmlns:a16="http://schemas.microsoft.com/office/drawing/2014/main" id="{C3CAFD1B-32EF-4BB1-BE79-29D9376B6CF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122604" y="137191"/>
            <a:ext cx="2935224" cy="3913632"/>
          </a:xfrm>
          <a:prstGeom prst="rect">
            <a:avLst/>
          </a:prstGeom>
        </p:spPr>
      </p:pic>
      <p:pic>
        <p:nvPicPr>
          <p:cNvPr id="16" name="Audio 15">
            <a:hlinkClick r:id="" action="ppaction://media"/>
            <a:extLst>
              <a:ext uri="{FF2B5EF4-FFF2-40B4-BE49-F238E27FC236}">
                <a16:creationId xmlns:a16="http://schemas.microsoft.com/office/drawing/2014/main" id="{833042A3-6164-42F7-A087-9A279F06D3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5136618"/>
      </p:ext>
    </p:extLst>
  </p:cSld>
  <p:clrMapOvr>
    <a:masterClrMapping/>
  </p:clrMapOvr>
  <mc:AlternateContent xmlns:mc="http://schemas.openxmlformats.org/markup-compatibility/2006" xmlns:p14="http://schemas.microsoft.com/office/powerpoint/2010/main">
    <mc:Choice Requires="p14">
      <p:transition spd="slow" p14:dur="2000" advTm="45361"/>
    </mc:Choice>
    <mc:Fallback xmlns="">
      <p:transition spd="slow" advTm="4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EA51-47FD-4AE5-B0F8-FB0C9803C283}"/>
              </a:ext>
            </a:extLst>
          </p:cNvPr>
          <p:cNvSpPr>
            <a:spLocks noGrp="1"/>
          </p:cNvSpPr>
          <p:nvPr>
            <p:ph type="title"/>
          </p:nvPr>
        </p:nvSpPr>
        <p:spPr/>
        <p:txBody>
          <a:bodyPr/>
          <a:lstStyle/>
          <a:p>
            <a:r>
              <a:rPr lang="en-US" dirty="0"/>
              <a:t>Best Practices &amp; Controls</a:t>
            </a:r>
          </a:p>
        </p:txBody>
      </p:sp>
      <p:sp>
        <p:nvSpPr>
          <p:cNvPr id="3" name="Content Placeholder 2">
            <a:extLst>
              <a:ext uri="{FF2B5EF4-FFF2-40B4-BE49-F238E27FC236}">
                <a16:creationId xmlns:a16="http://schemas.microsoft.com/office/drawing/2014/main" id="{5D01BB8D-4804-4C27-A5BC-99E48487247D}"/>
              </a:ext>
            </a:extLst>
          </p:cNvPr>
          <p:cNvSpPr>
            <a:spLocks noGrp="1"/>
          </p:cNvSpPr>
          <p:nvPr>
            <p:ph idx="1"/>
          </p:nvPr>
        </p:nvSpPr>
        <p:spPr>
          <a:xfrm>
            <a:off x="646111" y="1331259"/>
            <a:ext cx="8946541" cy="4195481"/>
          </a:xfrm>
        </p:spPr>
        <p:txBody>
          <a:bodyPr/>
          <a:lstStyle/>
          <a:p>
            <a:r>
              <a:rPr lang="en-US" dirty="0"/>
              <a:t>Operational, functional, in place</a:t>
            </a:r>
          </a:p>
          <a:p>
            <a:r>
              <a:rPr lang="en-US" dirty="0"/>
              <a:t>Appropriate, sufficient?</a:t>
            </a:r>
          </a:p>
        </p:txBody>
      </p:sp>
      <p:pic>
        <p:nvPicPr>
          <p:cNvPr id="5" name="Picture 4">
            <a:extLst>
              <a:ext uri="{FF2B5EF4-FFF2-40B4-BE49-F238E27FC236}">
                <a16:creationId xmlns:a16="http://schemas.microsoft.com/office/drawing/2014/main" id="{2E153B01-83AE-43E0-974F-A681E7CC32B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49365" y="2243350"/>
            <a:ext cx="5991921" cy="4493941"/>
          </a:xfrm>
          <a:prstGeom prst="rect">
            <a:avLst/>
          </a:prstGeom>
        </p:spPr>
      </p:pic>
      <p:pic>
        <p:nvPicPr>
          <p:cNvPr id="6" name="Picture 5">
            <a:extLst>
              <a:ext uri="{FF2B5EF4-FFF2-40B4-BE49-F238E27FC236}">
                <a16:creationId xmlns:a16="http://schemas.microsoft.com/office/drawing/2014/main" id="{6751588C-37D3-4C3A-A3D5-AEC755AFEA2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76722" y="2378652"/>
            <a:ext cx="2571750" cy="3429000"/>
          </a:xfrm>
          <a:prstGeom prst="rect">
            <a:avLst/>
          </a:prstGeom>
        </p:spPr>
      </p:pic>
      <p:pic>
        <p:nvPicPr>
          <p:cNvPr id="7" name="Picture 6">
            <a:extLst>
              <a:ext uri="{FF2B5EF4-FFF2-40B4-BE49-F238E27FC236}">
                <a16:creationId xmlns:a16="http://schemas.microsoft.com/office/drawing/2014/main" id="{57C49FD9-01E8-4219-91B5-F2AFC121D38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4079" y="3290253"/>
            <a:ext cx="2571750" cy="3429000"/>
          </a:xfrm>
          <a:prstGeom prst="rect">
            <a:avLst/>
          </a:prstGeom>
        </p:spPr>
      </p:pic>
      <p:pic>
        <p:nvPicPr>
          <p:cNvPr id="4" name="Picture 3">
            <a:extLst>
              <a:ext uri="{FF2B5EF4-FFF2-40B4-BE49-F238E27FC236}">
                <a16:creationId xmlns:a16="http://schemas.microsoft.com/office/drawing/2014/main" id="{B2FDA328-A18B-4EF3-ACFA-17710B1F1EE0}"/>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266296" y="120708"/>
            <a:ext cx="4854498" cy="3095631"/>
          </a:xfrm>
          <a:prstGeom prst="rect">
            <a:avLst/>
          </a:prstGeom>
        </p:spPr>
      </p:pic>
      <p:pic>
        <p:nvPicPr>
          <p:cNvPr id="12" name="Audio 11">
            <a:hlinkClick r:id="" action="ppaction://media"/>
            <a:extLst>
              <a:ext uri="{FF2B5EF4-FFF2-40B4-BE49-F238E27FC236}">
                <a16:creationId xmlns:a16="http://schemas.microsoft.com/office/drawing/2014/main" id="{83BE3095-F11A-41B0-AB39-8B5BC3CC13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2201719"/>
      </p:ext>
    </p:extLst>
  </p:cSld>
  <p:clrMapOvr>
    <a:masterClrMapping/>
  </p:clrMapOvr>
  <mc:AlternateContent xmlns:mc="http://schemas.openxmlformats.org/markup-compatibility/2006" xmlns:p14="http://schemas.microsoft.com/office/powerpoint/2010/main">
    <mc:Choice Requires="p14">
      <p:transition spd="slow" p14:dur="2000" advTm="34233"/>
    </mc:Choice>
    <mc:Fallback xmlns="">
      <p:transition spd="slow" advTm="3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80FC-5703-44AC-81F2-A43406519C25}"/>
              </a:ext>
            </a:extLst>
          </p:cNvPr>
          <p:cNvSpPr>
            <a:spLocks noGrp="1"/>
          </p:cNvSpPr>
          <p:nvPr>
            <p:ph type="title"/>
          </p:nvPr>
        </p:nvSpPr>
        <p:spPr/>
        <p:txBody>
          <a:bodyPr/>
          <a:lstStyle/>
          <a:p>
            <a:r>
              <a:rPr lang="en-US" dirty="0"/>
              <a:t>Outfall Areas</a:t>
            </a:r>
          </a:p>
        </p:txBody>
      </p:sp>
      <p:sp>
        <p:nvSpPr>
          <p:cNvPr id="3" name="Content Placeholder 2">
            <a:extLst>
              <a:ext uri="{FF2B5EF4-FFF2-40B4-BE49-F238E27FC236}">
                <a16:creationId xmlns:a16="http://schemas.microsoft.com/office/drawing/2014/main" id="{8992233B-9E3F-4730-B18E-31B9E7AAA8AF}"/>
              </a:ext>
            </a:extLst>
          </p:cNvPr>
          <p:cNvSpPr>
            <a:spLocks noGrp="1"/>
          </p:cNvSpPr>
          <p:nvPr>
            <p:ph idx="1"/>
          </p:nvPr>
        </p:nvSpPr>
        <p:spPr>
          <a:xfrm>
            <a:off x="760182" y="1421982"/>
            <a:ext cx="8946541" cy="4195481"/>
          </a:xfrm>
        </p:spPr>
        <p:txBody>
          <a:bodyPr/>
          <a:lstStyle/>
          <a:p>
            <a:r>
              <a:rPr lang="en-US" dirty="0"/>
              <a:t>General condition, trash accumulation</a:t>
            </a:r>
          </a:p>
          <a:p>
            <a:r>
              <a:rPr lang="en-US" dirty="0"/>
              <a:t>Sheen, foam, sedimentation/erosion</a:t>
            </a:r>
          </a:p>
        </p:txBody>
      </p:sp>
      <p:pic>
        <p:nvPicPr>
          <p:cNvPr id="4" name="Picture 3">
            <a:extLst>
              <a:ext uri="{FF2B5EF4-FFF2-40B4-BE49-F238E27FC236}">
                <a16:creationId xmlns:a16="http://schemas.microsoft.com/office/drawing/2014/main" id="{9F0D60CB-CD14-4067-BD0C-5C6160DD544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5260" y="1525606"/>
            <a:ext cx="3947067" cy="5262756"/>
          </a:xfrm>
          <a:prstGeom prst="rect">
            <a:avLst/>
          </a:prstGeom>
        </p:spPr>
      </p:pic>
      <p:pic>
        <p:nvPicPr>
          <p:cNvPr id="6" name="Picture 5">
            <a:extLst>
              <a:ext uri="{FF2B5EF4-FFF2-40B4-BE49-F238E27FC236}">
                <a16:creationId xmlns:a16="http://schemas.microsoft.com/office/drawing/2014/main" id="{E613ACC9-C127-480F-8C18-BD13327877A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7970" y="2988527"/>
            <a:ext cx="5025483" cy="3769112"/>
          </a:xfrm>
          <a:prstGeom prst="rect">
            <a:avLst/>
          </a:prstGeom>
        </p:spPr>
      </p:pic>
      <p:pic>
        <p:nvPicPr>
          <p:cNvPr id="5" name="Picture 4">
            <a:extLst>
              <a:ext uri="{FF2B5EF4-FFF2-40B4-BE49-F238E27FC236}">
                <a16:creationId xmlns:a16="http://schemas.microsoft.com/office/drawing/2014/main" id="{DEB71F36-4A71-4B30-8D99-A07EFCAC60B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125483" y="3801282"/>
            <a:ext cx="4374067" cy="2846878"/>
          </a:xfrm>
          <a:prstGeom prst="rect">
            <a:avLst/>
          </a:prstGeom>
        </p:spPr>
      </p:pic>
      <p:pic>
        <p:nvPicPr>
          <p:cNvPr id="8" name="Picture 7">
            <a:extLst>
              <a:ext uri="{FF2B5EF4-FFF2-40B4-BE49-F238E27FC236}">
                <a16:creationId xmlns:a16="http://schemas.microsoft.com/office/drawing/2014/main" id="{927CFBE9-1ECB-43EE-A96F-0774CB65D0E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746448" y="209840"/>
            <a:ext cx="5026296" cy="3208728"/>
          </a:xfrm>
          <a:prstGeom prst="rect">
            <a:avLst/>
          </a:prstGeom>
        </p:spPr>
      </p:pic>
      <p:pic>
        <p:nvPicPr>
          <p:cNvPr id="9" name="Audio 8">
            <a:hlinkClick r:id="" action="ppaction://media"/>
            <a:extLst>
              <a:ext uri="{FF2B5EF4-FFF2-40B4-BE49-F238E27FC236}">
                <a16:creationId xmlns:a16="http://schemas.microsoft.com/office/drawing/2014/main" id="{A281013D-83B6-41F2-BE3D-F3DD73DFF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4773614"/>
      </p:ext>
    </p:extLst>
  </p:cSld>
  <p:clrMapOvr>
    <a:masterClrMapping/>
  </p:clrMapOvr>
  <mc:AlternateContent xmlns:mc="http://schemas.openxmlformats.org/markup-compatibility/2006" xmlns:p14="http://schemas.microsoft.com/office/powerpoint/2010/main">
    <mc:Choice Requires="p14">
      <p:transition spd="slow" p14:dur="2000" advTm="30150"/>
    </mc:Choice>
    <mc:Fallback xmlns="">
      <p:transition spd="slow" advTm="3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19F847B4-2A7A-4AC2-BD3D-B1383A156557}"/>
              </a:ext>
            </a:extLst>
          </p:cNvPr>
          <p:cNvSpPr>
            <a:spLocks noGrp="1"/>
          </p:cNvSpPr>
          <p:nvPr>
            <p:ph type="title"/>
          </p:nvPr>
        </p:nvSpPr>
        <p:spPr/>
        <p:txBody>
          <a:bodyPr/>
          <a:lstStyle/>
          <a:p>
            <a:r>
              <a:rPr lang="en-US" dirty="0"/>
              <a:t>What is an Industrial MSGP?</a:t>
            </a:r>
          </a:p>
        </p:txBody>
      </p:sp>
      <p:sp>
        <p:nvSpPr>
          <p:cNvPr id="30" name="Content Placeholder 29">
            <a:extLst>
              <a:ext uri="{FF2B5EF4-FFF2-40B4-BE49-F238E27FC236}">
                <a16:creationId xmlns:a16="http://schemas.microsoft.com/office/drawing/2014/main" id="{A4068E6D-BE5C-471E-93B6-575C2422B6E5}"/>
              </a:ext>
            </a:extLst>
          </p:cNvPr>
          <p:cNvSpPr>
            <a:spLocks noGrp="1"/>
          </p:cNvSpPr>
          <p:nvPr>
            <p:ph idx="1"/>
          </p:nvPr>
        </p:nvSpPr>
        <p:spPr/>
        <p:txBody>
          <a:bodyPr>
            <a:normAutofit/>
          </a:bodyPr>
          <a:lstStyle/>
          <a:p>
            <a:r>
              <a:rPr lang="en-US" dirty="0"/>
              <a:t>EPA published its </a:t>
            </a:r>
            <a:r>
              <a:rPr lang="en-US" i="1" dirty="0"/>
              <a:t>Multi-Sector General Permit</a:t>
            </a:r>
            <a:r>
              <a:rPr lang="en-US" dirty="0"/>
              <a:t> (MSGP) initially in 1995 to govern how industrial stormwater should be managed, and periodically it has updated and reissued the permit. </a:t>
            </a:r>
          </a:p>
          <a:p>
            <a:pPr lvl="1"/>
            <a:r>
              <a:rPr lang="en-US" dirty="0"/>
              <a:t>The 2015 MSGP covers 29 industrial and commercial sectors (business types).</a:t>
            </a:r>
          </a:p>
          <a:p>
            <a:r>
              <a:rPr lang="en-US" dirty="0"/>
              <a:t>MSGPs are designed to cover multiple business types, in lieu of each business obtaining individual NPDES permits.</a:t>
            </a:r>
          </a:p>
          <a:p>
            <a:pPr lvl="1"/>
            <a:r>
              <a:rPr lang="en-US" dirty="0"/>
              <a:t>For businesses that are required to obtain permits (i.e., businesses in one of the 29 covered Sectors), if the facility does not qualify for coverage under the MSGP, an individual permit is required.</a:t>
            </a:r>
          </a:p>
          <a:p>
            <a:r>
              <a:rPr lang="en-US" dirty="0"/>
              <a:t>State-issued general permits often include the same requirements as EPA's permit, but some states have additional requirements. </a:t>
            </a:r>
          </a:p>
          <a:p>
            <a:endParaRPr lang="en-US" dirty="0"/>
          </a:p>
          <a:p>
            <a:endParaRPr lang="en-US" dirty="0"/>
          </a:p>
          <a:p>
            <a:endParaRPr lang="en-US" dirty="0"/>
          </a:p>
          <a:p>
            <a:endParaRPr lang="en-US" dirty="0"/>
          </a:p>
        </p:txBody>
      </p:sp>
      <p:sp>
        <p:nvSpPr>
          <p:cNvPr id="37" name="TextBox 36">
            <a:extLst>
              <a:ext uri="{FF2B5EF4-FFF2-40B4-BE49-F238E27FC236}">
                <a16:creationId xmlns:a16="http://schemas.microsoft.com/office/drawing/2014/main" id="{D5F12A14-DA87-4D13-A03A-CFED8DF37203}"/>
              </a:ext>
            </a:extLst>
          </p:cNvPr>
          <p:cNvSpPr txBox="1"/>
          <p:nvPr/>
        </p:nvSpPr>
        <p:spPr>
          <a:xfrm>
            <a:off x="2206909" y="6188763"/>
            <a:ext cx="6739345" cy="646331"/>
          </a:xfrm>
          <a:prstGeom prst="rect">
            <a:avLst/>
          </a:prstGeom>
          <a:noFill/>
        </p:spPr>
        <p:txBody>
          <a:bodyPr wrap="none" rtlCol="0">
            <a:spAutoFit/>
          </a:bodyPr>
          <a:lstStyle/>
          <a:p>
            <a:r>
              <a:rPr lang="en-US" dirty="0"/>
              <a:t>Source:  </a:t>
            </a:r>
            <a:r>
              <a:rPr lang="en-US" dirty="0">
                <a:hlinkClick r:id="rId4"/>
              </a:rPr>
              <a:t>www.en.wikipedia.org/wiki/Industrial_stormwater</a:t>
            </a:r>
            <a:r>
              <a:rPr lang="en-US" dirty="0"/>
              <a:t>  </a:t>
            </a:r>
          </a:p>
          <a:p>
            <a:endParaRPr lang="en-US" dirty="0"/>
          </a:p>
        </p:txBody>
      </p:sp>
      <p:pic>
        <p:nvPicPr>
          <p:cNvPr id="8" name="Audio 7">
            <a:hlinkClick r:id="" action="ppaction://media"/>
            <a:extLst>
              <a:ext uri="{FF2B5EF4-FFF2-40B4-BE49-F238E27FC236}">
                <a16:creationId xmlns:a16="http://schemas.microsoft.com/office/drawing/2014/main" id="{9D5018CD-A9F5-4E6B-88E8-13D98167D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0860858"/>
      </p:ext>
    </p:extLst>
  </p:cSld>
  <p:clrMapOvr>
    <a:masterClrMapping/>
  </p:clrMapOvr>
  <mc:AlternateContent xmlns:mc="http://schemas.openxmlformats.org/markup-compatibility/2006" xmlns:p14="http://schemas.microsoft.com/office/powerpoint/2010/main">
    <mc:Choice Requires="p14">
      <p:transition spd="slow" p14:dur="2000" advTm="95496"/>
    </mc:Choice>
    <mc:Fallback xmlns="">
      <p:transition spd="slow" advTm="9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6" name="Freeform: Shape 25">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E176C9-2DC6-4601-AD8F-86366CCA001C}"/>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Record Retention</a:t>
            </a:r>
            <a:endParaRPr lang="en-US" sz="8000" dirty="0">
              <a:solidFill>
                <a:srgbClr val="FFFFFF"/>
              </a:solidFill>
            </a:endParaRPr>
          </a:p>
        </p:txBody>
      </p:sp>
      <p:sp>
        <p:nvSpPr>
          <p:cNvPr id="5" name="Text Placeholder 4">
            <a:extLst>
              <a:ext uri="{FF2B5EF4-FFF2-40B4-BE49-F238E27FC236}">
                <a16:creationId xmlns:a16="http://schemas.microsoft.com/office/drawing/2014/main" id="{DC300AD3-AE98-42CB-AE32-7B1FFD9221CD}"/>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endParaRPr lang="en-US" sz="2400">
              <a:solidFill>
                <a:schemeClr val="tx1"/>
              </a:solidFill>
            </a:endParaRPr>
          </a:p>
        </p:txBody>
      </p:sp>
      <p:pic>
        <p:nvPicPr>
          <p:cNvPr id="2" name="Audio 1">
            <a:hlinkClick r:id="" action="ppaction://media"/>
            <a:extLst>
              <a:ext uri="{FF2B5EF4-FFF2-40B4-BE49-F238E27FC236}">
                <a16:creationId xmlns:a16="http://schemas.microsoft.com/office/drawing/2014/main" id="{4BD31260-ED77-446F-8915-88E9B2DF78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9662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454"/>
    </mc:Choice>
    <mc:Fallback xmlns="">
      <p:transition spd="slow" advTm="1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E7C8-4F59-4000-B55A-EEDC414ED557}"/>
              </a:ext>
            </a:extLst>
          </p:cNvPr>
          <p:cNvSpPr>
            <a:spLocks noGrp="1"/>
          </p:cNvSpPr>
          <p:nvPr>
            <p:ph type="title"/>
          </p:nvPr>
        </p:nvSpPr>
        <p:spPr/>
        <p:txBody>
          <a:bodyPr/>
          <a:lstStyle/>
          <a:p>
            <a:r>
              <a:rPr lang="en-US" sz="4400" dirty="0"/>
              <a:t>Record Retention</a:t>
            </a:r>
            <a:endParaRPr lang="en-US" dirty="0"/>
          </a:p>
        </p:txBody>
      </p:sp>
      <p:pic>
        <p:nvPicPr>
          <p:cNvPr id="4" name="Content Placeholder 3">
            <a:extLst>
              <a:ext uri="{FF2B5EF4-FFF2-40B4-BE49-F238E27FC236}">
                <a16:creationId xmlns:a16="http://schemas.microsoft.com/office/drawing/2014/main" id="{34AF72B9-73B4-4469-AA52-0BE65EA4940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04800" y="3367272"/>
            <a:ext cx="11553371" cy="3050608"/>
          </a:xfrm>
          <a:prstGeom prst="rect">
            <a:avLst/>
          </a:prstGeom>
        </p:spPr>
      </p:pic>
      <p:sp>
        <p:nvSpPr>
          <p:cNvPr id="5" name="Content Placeholder 4">
            <a:extLst>
              <a:ext uri="{FF2B5EF4-FFF2-40B4-BE49-F238E27FC236}">
                <a16:creationId xmlns:a16="http://schemas.microsoft.com/office/drawing/2014/main" id="{D2B36820-0A42-4280-9A21-46FDAB2982E4}"/>
              </a:ext>
            </a:extLst>
          </p:cNvPr>
          <p:cNvSpPr>
            <a:spLocks noGrp="1"/>
          </p:cNvSpPr>
          <p:nvPr>
            <p:ph sz="half" idx="2"/>
          </p:nvPr>
        </p:nvSpPr>
        <p:spPr>
          <a:xfrm>
            <a:off x="899886" y="1821642"/>
            <a:ext cx="10958285" cy="1400530"/>
          </a:xfrm>
        </p:spPr>
        <p:txBody>
          <a:bodyPr/>
          <a:lstStyle/>
          <a:p>
            <a:r>
              <a:rPr lang="en-US" sz="2000" dirty="0"/>
              <a:t>From the OKR05:</a:t>
            </a:r>
          </a:p>
          <a:p>
            <a:pPr lvl="1"/>
            <a:r>
              <a:rPr lang="en-US" sz="1800"/>
              <a:t>Keep all records </a:t>
            </a:r>
            <a:r>
              <a:rPr lang="en-US" sz="1800" dirty="0"/>
              <a:t>at least 3 years from the date that your permit coverage expires or is terminated.</a:t>
            </a:r>
          </a:p>
        </p:txBody>
      </p:sp>
      <p:pic>
        <p:nvPicPr>
          <p:cNvPr id="3" name="Audio 2">
            <a:hlinkClick r:id="" action="ppaction://media"/>
            <a:extLst>
              <a:ext uri="{FF2B5EF4-FFF2-40B4-BE49-F238E27FC236}">
                <a16:creationId xmlns:a16="http://schemas.microsoft.com/office/drawing/2014/main" id="{2483B5E1-427F-45EE-971F-60A7CFDFA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0673753"/>
      </p:ext>
    </p:extLst>
  </p:cSld>
  <p:clrMapOvr>
    <a:masterClrMapping/>
  </p:clrMapOvr>
  <mc:AlternateContent xmlns:mc="http://schemas.openxmlformats.org/markup-compatibility/2006" xmlns:p14="http://schemas.microsoft.com/office/powerpoint/2010/main">
    <mc:Choice Requires="p14">
      <p:transition spd="slow" p14:dur="2000" advTm="29372"/>
    </mc:Choice>
    <mc:Fallback xmlns="">
      <p:transition spd="slow" advTm="2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6" name="Freeform: Shape 25">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E176C9-2DC6-4601-AD8F-86366CCA001C}"/>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DEQ FAQ’s</a:t>
            </a:r>
            <a:endParaRPr lang="en-US" sz="8000" dirty="0">
              <a:solidFill>
                <a:srgbClr val="FFFFFF"/>
              </a:solidFill>
            </a:endParaRPr>
          </a:p>
        </p:txBody>
      </p:sp>
      <p:sp>
        <p:nvSpPr>
          <p:cNvPr id="5" name="Text Placeholder 4">
            <a:extLst>
              <a:ext uri="{FF2B5EF4-FFF2-40B4-BE49-F238E27FC236}">
                <a16:creationId xmlns:a16="http://schemas.microsoft.com/office/drawing/2014/main" id="{DC300AD3-AE98-42CB-AE32-7B1FFD9221CD}"/>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r>
              <a:rPr lang="en-US" dirty="0">
                <a:solidFill>
                  <a:schemeClr val="tx2"/>
                </a:solidFill>
              </a:rPr>
              <a:t>Routine Facility Inspection</a:t>
            </a:r>
            <a:endParaRPr lang="en-US" sz="2400" dirty="0">
              <a:solidFill>
                <a:schemeClr val="tx2"/>
              </a:solidFill>
            </a:endParaRPr>
          </a:p>
        </p:txBody>
      </p:sp>
      <p:sp>
        <p:nvSpPr>
          <p:cNvPr id="13" name="TextBox 12">
            <a:extLst>
              <a:ext uri="{FF2B5EF4-FFF2-40B4-BE49-F238E27FC236}">
                <a16:creationId xmlns:a16="http://schemas.microsoft.com/office/drawing/2014/main" id="{86D1D752-4EE4-4C40-92C3-ECDAFC4A3C9B}"/>
              </a:ext>
            </a:extLst>
          </p:cNvPr>
          <p:cNvSpPr txBox="1"/>
          <p:nvPr/>
        </p:nvSpPr>
        <p:spPr>
          <a:xfrm>
            <a:off x="646112" y="5876696"/>
            <a:ext cx="10716982" cy="646331"/>
          </a:xfrm>
          <a:prstGeom prst="rect">
            <a:avLst/>
          </a:prstGeom>
          <a:noFill/>
        </p:spPr>
        <p:txBody>
          <a:bodyPr wrap="square" rtlCol="0">
            <a:spAutoFit/>
          </a:bodyPr>
          <a:lstStyle/>
          <a:p>
            <a:r>
              <a:rPr lang="en-US" u="sng" dirty="0">
                <a:solidFill>
                  <a:schemeClr val="tx2"/>
                </a:solidFill>
                <a:hlinkClick r:id="rId8">
                  <a:extLst>
                    <a:ext uri="{A12FA001-AC4F-418D-AE19-62706E023703}">
                      <ahyp:hlinkClr xmlns:ahyp="http://schemas.microsoft.com/office/drawing/2018/hyperlinkcolor" val="tx"/>
                    </a:ext>
                  </a:extLst>
                </a:hlinkClick>
              </a:rPr>
              <a:t>www.deq.ok.gov/water-quality-division/wastewater-stormwater/stormwater-permitting/okr05-industrial-stormwater/</a:t>
            </a:r>
            <a:endParaRPr lang="en-US" dirty="0">
              <a:solidFill>
                <a:schemeClr val="tx2"/>
              </a:solidFill>
            </a:endParaRPr>
          </a:p>
        </p:txBody>
      </p:sp>
      <p:pic>
        <p:nvPicPr>
          <p:cNvPr id="2" name="Audio 1">
            <a:hlinkClick r:id="" action="ppaction://media"/>
            <a:extLst>
              <a:ext uri="{FF2B5EF4-FFF2-40B4-BE49-F238E27FC236}">
                <a16:creationId xmlns:a16="http://schemas.microsoft.com/office/drawing/2014/main" id="{714674A1-9801-4F0D-ABA8-3599B8B6F7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3812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894"/>
    </mc:Choice>
    <mc:Fallback xmlns="">
      <p:transition spd="slow" advTm="1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95EC1-1DF6-43EA-B99F-8D4A8AC45B2E}"/>
              </a:ext>
            </a:extLst>
          </p:cNvPr>
          <p:cNvSpPr>
            <a:spLocks noGrp="1"/>
          </p:cNvSpPr>
          <p:nvPr>
            <p:ph type="title"/>
          </p:nvPr>
        </p:nvSpPr>
        <p:spPr/>
        <p:txBody>
          <a:bodyPr/>
          <a:lstStyle/>
          <a:p>
            <a:r>
              <a:rPr lang="en-US" dirty="0"/>
              <a:t>Routine Facility Inspection – </a:t>
            </a:r>
            <a:br>
              <a:rPr lang="en-US" dirty="0"/>
            </a:br>
            <a:r>
              <a:rPr lang="en-US" dirty="0"/>
              <a:t>DEQ FAQ’s</a:t>
            </a:r>
          </a:p>
        </p:txBody>
      </p:sp>
      <p:pic>
        <p:nvPicPr>
          <p:cNvPr id="7" name="Content Placeholder 6">
            <a:extLst>
              <a:ext uri="{FF2B5EF4-FFF2-40B4-BE49-F238E27FC236}">
                <a16:creationId xmlns:a16="http://schemas.microsoft.com/office/drawing/2014/main" id="{FF48D5E6-CFF5-4471-84C6-52DFA00CC1C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29170" y="1918015"/>
            <a:ext cx="9150865" cy="3958681"/>
          </a:xfrm>
          <a:prstGeom prst="rect">
            <a:avLst/>
          </a:prstGeom>
        </p:spPr>
      </p:pic>
      <p:sp>
        <p:nvSpPr>
          <p:cNvPr id="8" name="TextBox 7">
            <a:extLst>
              <a:ext uri="{FF2B5EF4-FFF2-40B4-BE49-F238E27FC236}">
                <a16:creationId xmlns:a16="http://schemas.microsoft.com/office/drawing/2014/main" id="{2155ECE4-8E76-45B4-87D8-45EE6273704B}"/>
              </a:ext>
            </a:extLst>
          </p:cNvPr>
          <p:cNvSpPr txBox="1"/>
          <p:nvPr/>
        </p:nvSpPr>
        <p:spPr>
          <a:xfrm>
            <a:off x="646112" y="5965904"/>
            <a:ext cx="10716982" cy="646331"/>
          </a:xfrm>
          <a:prstGeom prst="rect">
            <a:avLst/>
          </a:prstGeom>
          <a:noFill/>
        </p:spPr>
        <p:txBody>
          <a:bodyPr wrap="square" rtlCol="0">
            <a:spAutoFit/>
          </a:bodyPr>
          <a:lstStyle/>
          <a:p>
            <a:r>
              <a:rPr lang="en-US" u="sng" dirty="0">
                <a:hlinkClick r:id="rId5"/>
              </a:rPr>
              <a:t>www.deq.ok.gov/water-quality-division/wastewater-stormwater/stormwater-permitting/okr05-industrial-stormwater/</a:t>
            </a:r>
            <a:endParaRPr lang="en-US" dirty="0"/>
          </a:p>
        </p:txBody>
      </p:sp>
      <p:pic>
        <p:nvPicPr>
          <p:cNvPr id="9" name="Audio 8">
            <a:hlinkClick r:id="" action="ppaction://media"/>
            <a:extLst>
              <a:ext uri="{FF2B5EF4-FFF2-40B4-BE49-F238E27FC236}">
                <a16:creationId xmlns:a16="http://schemas.microsoft.com/office/drawing/2014/main" id="{7AE83FC0-456E-4B0F-BDC3-6994FF305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7373587"/>
      </p:ext>
    </p:extLst>
  </p:cSld>
  <p:clrMapOvr>
    <a:masterClrMapping/>
  </p:clrMapOvr>
  <mc:AlternateContent xmlns:mc="http://schemas.openxmlformats.org/markup-compatibility/2006" xmlns:p14="http://schemas.microsoft.com/office/powerpoint/2010/main">
    <mc:Choice Requires="p14">
      <p:transition spd="slow" p14:dur="2000" advTm="58604"/>
    </mc:Choice>
    <mc:Fallback xmlns="">
      <p:transition spd="slow" advTm="58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DF4015-D29D-458F-8FA8-DC2A9A10E93F}"/>
              </a:ext>
            </a:extLst>
          </p:cNvPr>
          <p:cNvSpPr>
            <a:spLocks noGrp="1"/>
          </p:cNvSpPr>
          <p:nvPr>
            <p:ph type="title"/>
          </p:nvPr>
        </p:nvSpPr>
        <p:spPr/>
        <p:txBody>
          <a:bodyPr/>
          <a:lstStyle/>
          <a:p>
            <a:r>
              <a:rPr lang="en-US" dirty="0"/>
              <a:t>Routine Facility Inspection – </a:t>
            </a:r>
            <a:br>
              <a:rPr lang="en-US" dirty="0"/>
            </a:br>
            <a:r>
              <a:rPr lang="en-US" dirty="0"/>
              <a:t>DEQ FAQ’s</a:t>
            </a:r>
          </a:p>
        </p:txBody>
      </p:sp>
      <p:pic>
        <p:nvPicPr>
          <p:cNvPr id="7" name="Content Placeholder 6">
            <a:extLst>
              <a:ext uri="{FF2B5EF4-FFF2-40B4-BE49-F238E27FC236}">
                <a16:creationId xmlns:a16="http://schemas.microsoft.com/office/drawing/2014/main" id="{6121102B-518C-4AF1-AB95-DC6AC2806FA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50780" y="1214010"/>
            <a:ext cx="6668429" cy="5572679"/>
          </a:xfrm>
          <a:prstGeom prst="rect">
            <a:avLst/>
          </a:prstGeom>
        </p:spPr>
      </p:pic>
      <p:sp>
        <p:nvSpPr>
          <p:cNvPr id="8" name="TextBox 7">
            <a:extLst>
              <a:ext uri="{FF2B5EF4-FFF2-40B4-BE49-F238E27FC236}">
                <a16:creationId xmlns:a16="http://schemas.microsoft.com/office/drawing/2014/main" id="{D7687887-1B39-4E26-B7E2-8E87ECFAD76C}"/>
              </a:ext>
            </a:extLst>
          </p:cNvPr>
          <p:cNvSpPr txBox="1"/>
          <p:nvPr/>
        </p:nvSpPr>
        <p:spPr>
          <a:xfrm>
            <a:off x="367331" y="2614540"/>
            <a:ext cx="4104308" cy="1477328"/>
          </a:xfrm>
          <a:prstGeom prst="rect">
            <a:avLst/>
          </a:prstGeom>
          <a:noFill/>
        </p:spPr>
        <p:txBody>
          <a:bodyPr wrap="square" rtlCol="0">
            <a:spAutoFit/>
          </a:bodyPr>
          <a:lstStyle/>
          <a:p>
            <a:r>
              <a:rPr lang="en-US" u="sng" dirty="0">
                <a:hlinkClick r:id="rId5"/>
              </a:rPr>
              <a:t>www.deq.ok.gov/water-quality-division/wastewater-stormwater/stormwater-permitting/okr05-industrial-stormwater/</a:t>
            </a:r>
            <a:endParaRPr lang="en-US" dirty="0"/>
          </a:p>
        </p:txBody>
      </p:sp>
      <p:pic>
        <p:nvPicPr>
          <p:cNvPr id="9" name="Audio 8">
            <a:hlinkClick r:id="" action="ppaction://media"/>
            <a:extLst>
              <a:ext uri="{FF2B5EF4-FFF2-40B4-BE49-F238E27FC236}">
                <a16:creationId xmlns:a16="http://schemas.microsoft.com/office/drawing/2014/main" id="{2A05D701-0D47-415B-BEA7-957CD2094D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1368295"/>
      </p:ext>
    </p:extLst>
  </p:cSld>
  <p:clrMapOvr>
    <a:masterClrMapping/>
  </p:clrMapOvr>
  <mc:AlternateContent xmlns:mc="http://schemas.openxmlformats.org/markup-compatibility/2006" xmlns:p14="http://schemas.microsoft.com/office/powerpoint/2010/main">
    <mc:Choice Requires="p14">
      <p:transition spd="slow" p14:dur="2000" advTm="55534"/>
    </mc:Choice>
    <mc:Fallback xmlns="">
      <p:transition spd="slow" advTm="5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98E5-C2B8-4F8B-91CE-A4852133B3BD}"/>
              </a:ext>
            </a:extLst>
          </p:cNvPr>
          <p:cNvSpPr>
            <a:spLocks noGrp="1"/>
          </p:cNvSpPr>
          <p:nvPr>
            <p:ph type="title"/>
          </p:nvPr>
        </p:nvSpPr>
        <p:spPr/>
        <p:txBody>
          <a:bodyPr/>
          <a:lstStyle/>
          <a:p>
            <a:r>
              <a:rPr lang="en-US" dirty="0"/>
              <a:t>Routine Facility Inspection – </a:t>
            </a:r>
            <a:br>
              <a:rPr lang="en-US" dirty="0"/>
            </a:br>
            <a:r>
              <a:rPr lang="en-US" dirty="0"/>
              <a:t>DEQ FAQ’s</a:t>
            </a:r>
          </a:p>
        </p:txBody>
      </p:sp>
      <p:pic>
        <p:nvPicPr>
          <p:cNvPr id="4" name="Content Placeholder 3">
            <a:extLst>
              <a:ext uri="{FF2B5EF4-FFF2-40B4-BE49-F238E27FC236}">
                <a16:creationId xmlns:a16="http://schemas.microsoft.com/office/drawing/2014/main" id="{5A740213-0272-4AB1-889E-F478AB2595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49203" y="1957939"/>
            <a:ext cx="7724997" cy="3814066"/>
          </a:xfrm>
          <a:prstGeom prst="rect">
            <a:avLst/>
          </a:prstGeom>
        </p:spPr>
      </p:pic>
      <p:sp>
        <p:nvSpPr>
          <p:cNvPr id="5" name="TextBox 4">
            <a:extLst>
              <a:ext uri="{FF2B5EF4-FFF2-40B4-BE49-F238E27FC236}">
                <a16:creationId xmlns:a16="http://schemas.microsoft.com/office/drawing/2014/main" id="{5AC2F8B3-9DF0-4AAD-9B29-0316D2B91975}"/>
              </a:ext>
            </a:extLst>
          </p:cNvPr>
          <p:cNvSpPr txBox="1"/>
          <p:nvPr/>
        </p:nvSpPr>
        <p:spPr>
          <a:xfrm>
            <a:off x="646112" y="5876696"/>
            <a:ext cx="10716982" cy="646331"/>
          </a:xfrm>
          <a:prstGeom prst="rect">
            <a:avLst/>
          </a:prstGeom>
          <a:noFill/>
        </p:spPr>
        <p:txBody>
          <a:bodyPr wrap="square" rtlCol="0">
            <a:spAutoFit/>
          </a:bodyPr>
          <a:lstStyle/>
          <a:p>
            <a:r>
              <a:rPr lang="en-US" u="sng" dirty="0">
                <a:hlinkClick r:id="rId5"/>
              </a:rPr>
              <a:t>www.deq.ok.gov/water-quality-division/wastewater-stormwater/stormwater-permitting/okr05-industrial-stormwater/</a:t>
            </a:r>
            <a:endParaRPr lang="en-US" dirty="0"/>
          </a:p>
        </p:txBody>
      </p:sp>
      <p:pic>
        <p:nvPicPr>
          <p:cNvPr id="17" name="Audio 16">
            <a:hlinkClick r:id="" action="ppaction://media"/>
            <a:extLst>
              <a:ext uri="{FF2B5EF4-FFF2-40B4-BE49-F238E27FC236}">
                <a16:creationId xmlns:a16="http://schemas.microsoft.com/office/drawing/2014/main" id="{83922D9A-5C04-41FC-A936-97858C851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2265257"/>
      </p:ext>
    </p:extLst>
  </p:cSld>
  <p:clrMapOvr>
    <a:masterClrMapping/>
  </p:clrMapOvr>
  <mc:AlternateContent xmlns:mc="http://schemas.openxmlformats.org/markup-compatibility/2006" xmlns:p14="http://schemas.microsoft.com/office/powerpoint/2010/main">
    <mc:Choice Requires="p14">
      <p:transition spd="slow" p14:dur="2000" advTm="57703"/>
    </mc:Choice>
    <mc:Fallback xmlns="">
      <p:transition spd="slow" advTm="57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1255-F8BE-4864-9BCF-E302F86DAE6F}"/>
              </a:ext>
            </a:extLst>
          </p:cNvPr>
          <p:cNvSpPr>
            <a:spLocks noGrp="1"/>
          </p:cNvSpPr>
          <p:nvPr>
            <p:ph type="title"/>
          </p:nvPr>
        </p:nvSpPr>
        <p:spPr/>
        <p:txBody>
          <a:bodyPr/>
          <a:lstStyle/>
          <a:p>
            <a:r>
              <a:rPr lang="en-US" dirty="0"/>
              <a:t>Routine Facility Inspection – </a:t>
            </a:r>
            <a:br>
              <a:rPr lang="en-US" dirty="0"/>
            </a:br>
            <a:r>
              <a:rPr lang="en-US" dirty="0"/>
              <a:t>DEQ FAQ’s</a:t>
            </a:r>
          </a:p>
        </p:txBody>
      </p:sp>
      <p:pic>
        <p:nvPicPr>
          <p:cNvPr id="4" name="Content Placeholder 3">
            <a:extLst>
              <a:ext uri="{FF2B5EF4-FFF2-40B4-BE49-F238E27FC236}">
                <a16:creationId xmlns:a16="http://schemas.microsoft.com/office/drawing/2014/main" id="{85055E9D-9825-4876-87BD-2E3003613E7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9975" y="2041777"/>
            <a:ext cx="10225837" cy="3466925"/>
          </a:xfrm>
          <a:prstGeom prst="rect">
            <a:avLst/>
          </a:prstGeom>
        </p:spPr>
      </p:pic>
      <p:sp>
        <p:nvSpPr>
          <p:cNvPr id="5" name="TextBox 4">
            <a:extLst>
              <a:ext uri="{FF2B5EF4-FFF2-40B4-BE49-F238E27FC236}">
                <a16:creationId xmlns:a16="http://schemas.microsoft.com/office/drawing/2014/main" id="{92C67F88-D930-40B6-B5CB-1946452E6A2F}"/>
              </a:ext>
            </a:extLst>
          </p:cNvPr>
          <p:cNvSpPr txBox="1"/>
          <p:nvPr/>
        </p:nvSpPr>
        <p:spPr>
          <a:xfrm>
            <a:off x="646112" y="5876696"/>
            <a:ext cx="10716982" cy="646331"/>
          </a:xfrm>
          <a:prstGeom prst="rect">
            <a:avLst/>
          </a:prstGeom>
          <a:noFill/>
        </p:spPr>
        <p:txBody>
          <a:bodyPr wrap="square" rtlCol="0">
            <a:spAutoFit/>
          </a:bodyPr>
          <a:lstStyle/>
          <a:p>
            <a:r>
              <a:rPr lang="en-US" u="sng" dirty="0">
                <a:hlinkClick r:id="rId5"/>
              </a:rPr>
              <a:t>www.deq.ok.gov/water-quality-division/wastewater-stormwater/stormwater-permitting/okr05-industrial-stormwater/</a:t>
            </a:r>
            <a:endParaRPr lang="en-US" dirty="0"/>
          </a:p>
        </p:txBody>
      </p:sp>
      <p:pic>
        <p:nvPicPr>
          <p:cNvPr id="8" name="Audio 7">
            <a:hlinkClick r:id="" action="ppaction://media"/>
            <a:extLst>
              <a:ext uri="{FF2B5EF4-FFF2-40B4-BE49-F238E27FC236}">
                <a16:creationId xmlns:a16="http://schemas.microsoft.com/office/drawing/2014/main" id="{DAFB7E60-6A71-4B9E-A118-8639B634FA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5865918"/>
      </p:ext>
    </p:extLst>
  </p:cSld>
  <p:clrMapOvr>
    <a:masterClrMapping/>
  </p:clrMapOvr>
  <mc:AlternateContent xmlns:mc="http://schemas.openxmlformats.org/markup-compatibility/2006" xmlns:p14="http://schemas.microsoft.com/office/powerpoint/2010/main">
    <mc:Choice Requires="p14">
      <p:transition spd="slow" p14:dur="2000" advTm="28694"/>
    </mc:Choice>
    <mc:Fallback xmlns="">
      <p:transition spd="slow" advTm="2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4" descr="http://www.associationnews.com/anews/wp-content/uploads/2012/10/OklahomaCity_Skyline_River-Photo-Credit-Oklahoma-City-Convention-Visitors-Bureau.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07671" y="439674"/>
            <a:ext cx="10996940" cy="1790700"/>
          </a:xfrm>
          <a:prstGeom prst="rect">
            <a:avLst/>
          </a:prstGeom>
        </p:spPr>
        <p:txBody>
          <a:bodyPr vert="horz" anchor="ctr">
            <a:normAutofit fontScale="92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dirty="0">
                <a:solidFill>
                  <a:schemeClr val="accent1">
                    <a:lumMod val="20000"/>
                    <a:lumOff val="80000"/>
                  </a:schemeClr>
                </a:solidFill>
              </a:rPr>
              <a:t>For more information:</a:t>
            </a:r>
            <a:br>
              <a:rPr lang="en-US" dirty="0">
                <a:solidFill>
                  <a:schemeClr val="accent1">
                    <a:lumMod val="20000"/>
                    <a:lumOff val="80000"/>
                  </a:schemeClr>
                </a:solidFill>
              </a:rPr>
            </a:br>
            <a:r>
              <a:rPr lang="en-US" sz="3600" dirty="0">
                <a:solidFill>
                  <a:schemeClr val="accent1">
                    <a:lumMod val="20000"/>
                    <a:lumOff val="80000"/>
                  </a:schemeClr>
                </a:solidFill>
              </a:rPr>
              <a:t>www.okc.gov/SWQ</a:t>
            </a:r>
          </a:p>
          <a:p>
            <a:pPr algn="r"/>
            <a:r>
              <a:rPr lang="en-US" sz="2600" dirty="0">
                <a:solidFill>
                  <a:schemeClr val="accent1">
                    <a:lumMod val="20000"/>
                    <a:lumOff val="80000"/>
                  </a:schemeClr>
                </a:solidFill>
              </a:rPr>
              <a:t>www.deq.ok.gov</a:t>
            </a:r>
          </a:p>
          <a:p>
            <a:pPr algn="r"/>
            <a:r>
              <a:rPr lang="en-US" sz="2200" dirty="0">
                <a:solidFill>
                  <a:schemeClr val="accent1">
                    <a:lumMod val="20000"/>
                    <a:lumOff val="80000"/>
                  </a:schemeClr>
                </a:solidFill>
              </a:rPr>
              <a:t>www.epa.gov</a:t>
            </a:r>
          </a:p>
        </p:txBody>
      </p:sp>
      <p:sp>
        <p:nvSpPr>
          <p:cNvPr id="4" name="TextBox 3">
            <a:extLst>
              <a:ext uri="{FF2B5EF4-FFF2-40B4-BE49-F238E27FC236}">
                <a16:creationId xmlns:a16="http://schemas.microsoft.com/office/drawing/2014/main" id="{C9148355-07D4-45C7-BC06-259B22960C0E}"/>
              </a:ext>
            </a:extLst>
          </p:cNvPr>
          <p:cNvSpPr txBox="1"/>
          <p:nvPr/>
        </p:nvSpPr>
        <p:spPr>
          <a:xfrm>
            <a:off x="772176" y="6233660"/>
            <a:ext cx="5208477" cy="369332"/>
          </a:xfrm>
          <a:prstGeom prst="rect">
            <a:avLst/>
          </a:prstGeom>
          <a:noFill/>
        </p:spPr>
        <p:txBody>
          <a:bodyPr wrap="none" rtlCol="0">
            <a:spAutoFit/>
          </a:bodyPr>
          <a:lstStyle/>
          <a:p>
            <a:r>
              <a:rPr lang="en-US" dirty="0"/>
              <a:t>Questions? email: </a:t>
            </a:r>
            <a:r>
              <a:rPr lang="en-US" dirty="0">
                <a:hlinkClick r:id="rId6"/>
              </a:rPr>
              <a:t>rebecca.dallen@okc.gov</a:t>
            </a:r>
            <a:r>
              <a:rPr lang="en-US" dirty="0"/>
              <a:t> </a:t>
            </a:r>
          </a:p>
        </p:txBody>
      </p:sp>
      <p:pic>
        <p:nvPicPr>
          <p:cNvPr id="6" name="Audio 5">
            <a:hlinkClick r:id="" action="ppaction://media"/>
            <a:extLst>
              <a:ext uri="{FF2B5EF4-FFF2-40B4-BE49-F238E27FC236}">
                <a16:creationId xmlns:a16="http://schemas.microsoft.com/office/drawing/2014/main" id="{F355B670-B61C-47B1-9B83-4A750545C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7100091"/>
      </p:ext>
    </p:extLst>
  </p:cSld>
  <p:clrMapOvr>
    <a:masterClrMapping/>
  </p:clrMapOvr>
  <mc:AlternateContent xmlns:mc="http://schemas.openxmlformats.org/markup-compatibility/2006" xmlns:p14="http://schemas.microsoft.com/office/powerpoint/2010/main">
    <mc:Choice Requires="p14">
      <p:transition spd="slow" p14:dur="2000" advTm="55661"/>
    </mc:Choice>
    <mc:Fallback xmlns="">
      <p:transition spd="slow" advTm="5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5E8F-64F7-43C5-AD47-EBE92B1B6967}"/>
              </a:ext>
            </a:extLst>
          </p:cNvPr>
          <p:cNvSpPr>
            <a:spLocks noGrp="1"/>
          </p:cNvSpPr>
          <p:nvPr>
            <p:ph type="title"/>
          </p:nvPr>
        </p:nvSpPr>
        <p:spPr/>
        <p:txBody>
          <a:bodyPr/>
          <a:lstStyle/>
          <a:p>
            <a:r>
              <a:rPr lang="en-US" dirty="0"/>
              <a:t>The 29 Industrial and Commercial Sectors</a:t>
            </a:r>
          </a:p>
        </p:txBody>
      </p:sp>
      <p:sp>
        <p:nvSpPr>
          <p:cNvPr id="3" name="Content Placeholder 2">
            <a:extLst>
              <a:ext uri="{FF2B5EF4-FFF2-40B4-BE49-F238E27FC236}">
                <a16:creationId xmlns:a16="http://schemas.microsoft.com/office/drawing/2014/main" id="{1E22E0CD-4086-460F-9AEB-A943433D942A}"/>
              </a:ext>
            </a:extLst>
          </p:cNvPr>
          <p:cNvSpPr>
            <a:spLocks noGrp="1"/>
          </p:cNvSpPr>
          <p:nvPr>
            <p:ph idx="1"/>
          </p:nvPr>
        </p:nvSpPr>
        <p:spPr/>
        <p:txBody>
          <a:bodyPr/>
          <a:lstStyle/>
          <a:p>
            <a:pPr marL="457200" indent="-457200">
              <a:buFont typeface="+mj-lt"/>
              <a:buAutoNum type="alphaUcPeriod"/>
            </a:pPr>
            <a:r>
              <a:rPr lang="en-US" u="sng" dirty="0">
                <a:hlinkClick r:id="rId4" tooltip="Forest product"/>
              </a:rPr>
              <a:t>Timber Products</a:t>
            </a:r>
            <a:r>
              <a:rPr lang="en-US" dirty="0"/>
              <a:t> Facilities (including </a:t>
            </a:r>
            <a:r>
              <a:rPr lang="en-US" u="sng" dirty="0">
                <a:hlinkClick r:id="rId5" tooltip="Wood preservation"/>
              </a:rPr>
              <a:t>wood preservation</a:t>
            </a:r>
            <a:r>
              <a:rPr lang="en-US" dirty="0"/>
              <a:t>)</a:t>
            </a:r>
          </a:p>
          <a:p>
            <a:pPr marL="457200" indent="-457200">
              <a:buFont typeface="+mj-lt"/>
              <a:buAutoNum type="alphaUcPeriod"/>
            </a:pPr>
            <a:r>
              <a:rPr lang="en-US" u="sng" dirty="0">
                <a:hlinkClick r:id="rId6" tooltip="Paper"/>
              </a:rPr>
              <a:t>Paper</a:t>
            </a:r>
            <a:r>
              <a:rPr lang="en-US" dirty="0"/>
              <a:t> and Allied Products Manufacturing Facilities</a:t>
            </a:r>
          </a:p>
          <a:p>
            <a:pPr marL="457200" indent="-457200">
              <a:buFont typeface="+mj-lt"/>
              <a:buAutoNum type="alphaUcPeriod"/>
            </a:pPr>
            <a:r>
              <a:rPr lang="en-US" u="sng" dirty="0">
                <a:hlinkClick r:id="rId7" tooltip="Chemical plant"/>
              </a:rPr>
              <a:t>Chemical and Allied Products</a:t>
            </a:r>
            <a:r>
              <a:rPr lang="en-US" dirty="0"/>
              <a:t> Manufacturing and Refining</a:t>
            </a:r>
          </a:p>
          <a:p>
            <a:pPr marL="457200" indent="-457200">
              <a:buFont typeface="+mj-lt"/>
              <a:buAutoNum type="alphaUcPeriod"/>
            </a:pPr>
            <a:r>
              <a:rPr lang="en-US" u="sng" dirty="0">
                <a:hlinkClick r:id="rId8" tooltip="Asphalt"/>
              </a:rPr>
              <a:t>Asphalt</a:t>
            </a:r>
            <a:r>
              <a:rPr lang="en-US" dirty="0"/>
              <a:t> Paving and </a:t>
            </a:r>
            <a:r>
              <a:rPr lang="en-US" u="sng" dirty="0">
                <a:hlinkClick r:id="rId9" tooltip="Asphalt shingle"/>
              </a:rPr>
              <a:t>Roofing Materials</a:t>
            </a:r>
            <a:r>
              <a:rPr lang="en-US" dirty="0"/>
              <a:t> and Manufacturers and Lubricant Manufacturers</a:t>
            </a:r>
          </a:p>
          <a:p>
            <a:pPr marL="457200" indent="-457200">
              <a:buFont typeface="+mj-lt"/>
              <a:buAutoNum type="alphaUcPeriod"/>
            </a:pPr>
            <a:r>
              <a:rPr lang="en-US" u="sng" dirty="0">
                <a:hlinkClick r:id="rId10" tooltip="Glass"/>
              </a:rPr>
              <a:t>Glass</a:t>
            </a:r>
            <a:r>
              <a:rPr lang="en-US" dirty="0"/>
              <a:t>, </a:t>
            </a:r>
            <a:r>
              <a:rPr lang="en-US" u="sng" dirty="0">
                <a:hlinkClick r:id="rId11" tooltip="Clay"/>
              </a:rPr>
              <a:t>Clay</a:t>
            </a:r>
            <a:r>
              <a:rPr lang="en-US" dirty="0"/>
              <a:t>, </a:t>
            </a:r>
            <a:r>
              <a:rPr lang="en-US" u="sng" dirty="0">
                <a:hlinkClick r:id="rId12" tooltip="Cement"/>
              </a:rPr>
              <a:t>Cement</a:t>
            </a:r>
            <a:r>
              <a:rPr lang="en-US" dirty="0"/>
              <a:t>, </a:t>
            </a:r>
            <a:r>
              <a:rPr lang="en-US" u="sng" dirty="0">
                <a:hlinkClick r:id="rId13" tooltip="Concrete"/>
              </a:rPr>
              <a:t>Concrete</a:t>
            </a:r>
            <a:r>
              <a:rPr lang="en-US" dirty="0"/>
              <a:t>, and </a:t>
            </a:r>
            <a:r>
              <a:rPr lang="en-US" u="sng" dirty="0">
                <a:hlinkClick r:id="rId14" tooltip="Gypsum"/>
              </a:rPr>
              <a:t>Gypsum</a:t>
            </a:r>
            <a:r>
              <a:rPr lang="en-US" dirty="0"/>
              <a:t> Product Manufacturing Facilities</a:t>
            </a:r>
          </a:p>
          <a:p>
            <a:pPr marL="457200" indent="-457200">
              <a:buFont typeface="+mj-lt"/>
              <a:buAutoNum type="alphaUcPeriod"/>
            </a:pPr>
            <a:r>
              <a:rPr lang="en-US" u="sng" dirty="0">
                <a:hlinkClick r:id="rId15" tooltip="Smelting"/>
              </a:rPr>
              <a:t>Primary Metals</a:t>
            </a:r>
            <a:r>
              <a:rPr lang="en-US" dirty="0"/>
              <a:t> Facilities</a:t>
            </a:r>
          </a:p>
          <a:p>
            <a:pPr marL="457200" indent="-457200">
              <a:buFont typeface="+mj-lt"/>
              <a:buAutoNum type="alphaUcPeriod"/>
            </a:pPr>
            <a:r>
              <a:rPr lang="en-US" u="sng" dirty="0">
                <a:hlinkClick r:id="rId16" tooltip="Mining"/>
              </a:rPr>
              <a:t>Metal Mining</a:t>
            </a:r>
            <a:r>
              <a:rPr lang="en-US" dirty="0"/>
              <a:t> (Ore Mining and Dressing) Facilities</a:t>
            </a:r>
          </a:p>
          <a:p>
            <a:pPr marL="457200" indent="-457200">
              <a:buFont typeface="+mj-lt"/>
              <a:buAutoNum type="alphaUcPeriod"/>
            </a:pPr>
            <a:r>
              <a:rPr lang="en-US" u="sng" dirty="0">
                <a:hlinkClick r:id="rId17" tooltip="Coal mining"/>
              </a:rPr>
              <a:t>Coal Mines</a:t>
            </a:r>
            <a:r>
              <a:rPr lang="en-US" dirty="0"/>
              <a:t> and Coal Mining-Related Facilities</a:t>
            </a:r>
          </a:p>
          <a:p>
            <a:pPr marL="457200" indent="-457200">
              <a:buFont typeface="+mj-lt"/>
              <a:buAutoNum type="alphaUcPeriod"/>
            </a:pPr>
            <a:endParaRPr lang="en-US" dirty="0"/>
          </a:p>
          <a:p>
            <a:endParaRPr lang="en-US" dirty="0"/>
          </a:p>
        </p:txBody>
      </p:sp>
      <p:sp>
        <p:nvSpPr>
          <p:cNvPr id="4" name="TextBox 3">
            <a:extLst>
              <a:ext uri="{FF2B5EF4-FFF2-40B4-BE49-F238E27FC236}">
                <a16:creationId xmlns:a16="http://schemas.microsoft.com/office/drawing/2014/main" id="{218ED8D9-7FE9-4BB4-AB00-A2333229B45A}"/>
              </a:ext>
            </a:extLst>
          </p:cNvPr>
          <p:cNvSpPr txBox="1"/>
          <p:nvPr/>
        </p:nvSpPr>
        <p:spPr>
          <a:xfrm>
            <a:off x="2206909" y="6188763"/>
            <a:ext cx="6739345" cy="646331"/>
          </a:xfrm>
          <a:prstGeom prst="rect">
            <a:avLst/>
          </a:prstGeom>
          <a:noFill/>
        </p:spPr>
        <p:txBody>
          <a:bodyPr wrap="none" rtlCol="0">
            <a:spAutoFit/>
          </a:bodyPr>
          <a:lstStyle/>
          <a:p>
            <a:r>
              <a:rPr lang="en-US" dirty="0"/>
              <a:t>Source:  </a:t>
            </a:r>
            <a:r>
              <a:rPr lang="en-US" dirty="0">
                <a:hlinkClick r:id="rId18"/>
              </a:rPr>
              <a:t>www.en.wikipedia.org/wiki/Industrial_stormwater</a:t>
            </a:r>
            <a:r>
              <a:rPr lang="en-US" dirty="0"/>
              <a:t>  </a:t>
            </a:r>
          </a:p>
          <a:p>
            <a:endParaRPr lang="en-US" dirty="0"/>
          </a:p>
        </p:txBody>
      </p:sp>
      <p:pic>
        <p:nvPicPr>
          <p:cNvPr id="9" name="Audio 8">
            <a:hlinkClick r:id="" action="ppaction://media"/>
            <a:extLst>
              <a:ext uri="{FF2B5EF4-FFF2-40B4-BE49-F238E27FC236}">
                <a16:creationId xmlns:a16="http://schemas.microsoft.com/office/drawing/2014/main" id="{AE78E23B-2E98-487B-88B8-5A3F65E9854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4718457"/>
      </p:ext>
    </p:extLst>
  </p:cSld>
  <p:clrMapOvr>
    <a:masterClrMapping/>
  </p:clrMapOvr>
  <mc:AlternateContent xmlns:mc="http://schemas.openxmlformats.org/markup-compatibility/2006" xmlns:p14="http://schemas.microsoft.com/office/powerpoint/2010/main">
    <mc:Choice Requires="p14">
      <p:transition spd="slow" p14:dur="2000" advTm="31171"/>
    </mc:Choice>
    <mc:Fallback xmlns="">
      <p:transition spd="slow" advTm="3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AE2C-428E-4227-87E9-1B6F2DB424D2}"/>
              </a:ext>
            </a:extLst>
          </p:cNvPr>
          <p:cNvSpPr>
            <a:spLocks noGrp="1"/>
          </p:cNvSpPr>
          <p:nvPr>
            <p:ph type="title"/>
          </p:nvPr>
        </p:nvSpPr>
        <p:spPr/>
        <p:txBody>
          <a:bodyPr/>
          <a:lstStyle/>
          <a:p>
            <a:r>
              <a:rPr lang="en-US" dirty="0"/>
              <a:t>The 29 Industrial and Commercial Sectors, continued</a:t>
            </a:r>
          </a:p>
        </p:txBody>
      </p:sp>
      <p:sp>
        <p:nvSpPr>
          <p:cNvPr id="3" name="Content Placeholder 2">
            <a:extLst>
              <a:ext uri="{FF2B5EF4-FFF2-40B4-BE49-F238E27FC236}">
                <a16:creationId xmlns:a16="http://schemas.microsoft.com/office/drawing/2014/main" id="{53636024-92E8-4CDF-9967-F8550D211C14}"/>
              </a:ext>
            </a:extLst>
          </p:cNvPr>
          <p:cNvSpPr>
            <a:spLocks noGrp="1"/>
          </p:cNvSpPr>
          <p:nvPr>
            <p:ph idx="1"/>
          </p:nvPr>
        </p:nvSpPr>
        <p:spPr/>
        <p:txBody>
          <a:bodyPr>
            <a:normAutofit fontScale="92500"/>
          </a:bodyPr>
          <a:lstStyle/>
          <a:p>
            <a:pPr marL="457200" lvl="0" indent="-457200">
              <a:buFont typeface="+mj-lt"/>
              <a:buAutoNum type="alphaUcPeriod" startAt="9"/>
            </a:pPr>
            <a:r>
              <a:rPr lang="en-US" u="sng" dirty="0">
                <a:hlinkClick r:id="rId4" tooltip="Extraction of petroleum"/>
              </a:rPr>
              <a:t>Oil and Gas </a:t>
            </a:r>
            <a:r>
              <a:rPr lang="en-US" dirty="0"/>
              <a:t>Extraction Facilities</a:t>
            </a:r>
          </a:p>
          <a:p>
            <a:pPr marL="457200" lvl="0" indent="-457200">
              <a:buFont typeface="+mj-lt"/>
              <a:buAutoNum type="alphaUcPeriod" startAt="9"/>
            </a:pPr>
            <a:r>
              <a:rPr lang="en-US" u="sng" dirty="0">
                <a:hlinkClick r:id="rId5" tooltip="Mining"/>
              </a:rPr>
              <a:t>Mineral Mining</a:t>
            </a:r>
            <a:r>
              <a:rPr lang="en-US" dirty="0"/>
              <a:t> and Processing Facilities</a:t>
            </a:r>
          </a:p>
          <a:p>
            <a:pPr marL="457200" lvl="0" indent="-457200">
              <a:buFont typeface="+mj-lt"/>
              <a:buAutoNum type="alphaUcPeriod" startAt="9"/>
            </a:pPr>
            <a:r>
              <a:rPr lang="en-US" u="sng" dirty="0">
                <a:hlinkClick r:id="rId6" tooltip="Hazardous Waste"/>
              </a:rPr>
              <a:t>Hazardous Waste</a:t>
            </a:r>
            <a:r>
              <a:rPr lang="en-US" dirty="0"/>
              <a:t> Treatment, Storage, or Disposal Facilities</a:t>
            </a:r>
          </a:p>
          <a:p>
            <a:pPr marL="457200" lvl="0" indent="-457200">
              <a:buFont typeface="+mj-lt"/>
              <a:buAutoNum type="alphaUcPeriod" startAt="9"/>
            </a:pPr>
            <a:r>
              <a:rPr lang="en-US" u="sng" dirty="0">
                <a:hlinkClick r:id="rId7" tooltip="Landfill"/>
              </a:rPr>
              <a:t>Landfills</a:t>
            </a:r>
            <a:r>
              <a:rPr lang="en-US" dirty="0"/>
              <a:t> and Land Application Sites</a:t>
            </a:r>
          </a:p>
          <a:p>
            <a:pPr marL="457200" lvl="0" indent="-457200">
              <a:buFont typeface="+mj-lt"/>
              <a:buAutoNum type="alphaUcPeriod" startAt="9"/>
            </a:pPr>
            <a:r>
              <a:rPr lang="en-US" u="sng" dirty="0">
                <a:hlinkClick r:id="rId8" tooltip="Wrecking yard"/>
              </a:rPr>
              <a:t>Automobile Salvage Yards</a:t>
            </a:r>
            <a:endParaRPr lang="en-US" dirty="0"/>
          </a:p>
          <a:p>
            <a:pPr marL="457200" lvl="0" indent="-457200">
              <a:buFont typeface="+mj-lt"/>
              <a:buAutoNum type="alphaUcPeriod" startAt="9"/>
            </a:pPr>
            <a:r>
              <a:rPr lang="en-US" dirty="0"/>
              <a:t>Scrap </a:t>
            </a:r>
            <a:r>
              <a:rPr lang="en-US" u="sng" dirty="0">
                <a:hlinkClick r:id="rId9" tooltip="Recycling"/>
              </a:rPr>
              <a:t>Recycling</a:t>
            </a:r>
            <a:r>
              <a:rPr lang="en-US" dirty="0"/>
              <a:t> and Waste Recycling Facilities</a:t>
            </a:r>
          </a:p>
          <a:p>
            <a:pPr marL="457200" lvl="0" indent="-457200">
              <a:buFont typeface="+mj-lt"/>
              <a:buAutoNum type="alphaUcPeriod" startAt="9"/>
            </a:pPr>
            <a:r>
              <a:rPr lang="en-US" u="sng" dirty="0">
                <a:hlinkClick r:id="rId10" tooltip="Fossil fuel power station"/>
              </a:rPr>
              <a:t>Steam Electric Power Generating Facilities</a:t>
            </a:r>
            <a:r>
              <a:rPr lang="en-US" dirty="0"/>
              <a:t>, including Coal Handling Areas</a:t>
            </a:r>
          </a:p>
          <a:p>
            <a:pPr marL="457200" lvl="0" indent="-457200">
              <a:buFont typeface="+mj-lt"/>
              <a:buAutoNum type="alphaUcPeriod" startAt="9"/>
            </a:pPr>
            <a:r>
              <a:rPr lang="en-US" u="sng" dirty="0">
                <a:hlinkClick r:id="rId11" tooltip="Freight terminal"/>
              </a:rPr>
              <a:t>Motor Freight Transportation Facilities</a:t>
            </a:r>
            <a:r>
              <a:rPr lang="en-US" dirty="0"/>
              <a:t>, Passenger Transportation Facilities, Petroleum Bulk Oil Stations and Terminals, Rail Transportation Facilities, and United States Postal Service Transportation Facilities</a:t>
            </a:r>
          </a:p>
        </p:txBody>
      </p:sp>
      <p:sp>
        <p:nvSpPr>
          <p:cNvPr id="4" name="TextBox 3">
            <a:extLst>
              <a:ext uri="{FF2B5EF4-FFF2-40B4-BE49-F238E27FC236}">
                <a16:creationId xmlns:a16="http://schemas.microsoft.com/office/drawing/2014/main" id="{EDC77220-A9FD-472F-9EE6-E0B0EE8D99F8}"/>
              </a:ext>
            </a:extLst>
          </p:cNvPr>
          <p:cNvSpPr txBox="1"/>
          <p:nvPr/>
        </p:nvSpPr>
        <p:spPr>
          <a:xfrm>
            <a:off x="2206909" y="6188763"/>
            <a:ext cx="6739345" cy="646331"/>
          </a:xfrm>
          <a:prstGeom prst="rect">
            <a:avLst/>
          </a:prstGeom>
          <a:noFill/>
        </p:spPr>
        <p:txBody>
          <a:bodyPr wrap="none" rtlCol="0">
            <a:spAutoFit/>
          </a:bodyPr>
          <a:lstStyle/>
          <a:p>
            <a:r>
              <a:rPr lang="en-US" dirty="0"/>
              <a:t>Source:  </a:t>
            </a:r>
            <a:r>
              <a:rPr lang="en-US" dirty="0">
                <a:hlinkClick r:id="rId12"/>
              </a:rPr>
              <a:t>www.en.wikipedia.org/wiki/Industrial_stormwater</a:t>
            </a:r>
            <a:r>
              <a:rPr lang="en-US" dirty="0"/>
              <a:t>  </a:t>
            </a:r>
          </a:p>
          <a:p>
            <a:endParaRPr lang="en-US" dirty="0"/>
          </a:p>
        </p:txBody>
      </p:sp>
      <p:pic>
        <p:nvPicPr>
          <p:cNvPr id="7" name="Audio 6">
            <a:hlinkClick r:id="" action="ppaction://media"/>
            <a:extLst>
              <a:ext uri="{FF2B5EF4-FFF2-40B4-BE49-F238E27FC236}">
                <a16:creationId xmlns:a16="http://schemas.microsoft.com/office/drawing/2014/main" id="{8EA396D9-58FC-4593-B709-AF6BB4ABB71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420250"/>
      </p:ext>
    </p:extLst>
  </p:cSld>
  <p:clrMapOvr>
    <a:masterClrMapping/>
  </p:clrMapOvr>
  <mc:AlternateContent xmlns:mc="http://schemas.openxmlformats.org/markup-compatibility/2006" xmlns:p14="http://schemas.microsoft.com/office/powerpoint/2010/main">
    <mc:Choice Requires="p14">
      <p:transition spd="slow" p14:dur="2000" advTm="19334"/>
    </mc:Choice>
    <mc:Fallback xmlns="">
      <p:transition spd="slow" advTm="1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AE2C-428E-4227-87E9-1B6F2DB424D2}"/>
              </a:ext>
            </a:extLst>
          </p:cNvPr>
          <p:cNvSpPr>
            <a:spLocks noGrp="1"/>
          </p:cNvSpPr>
          <p:nvPr>
            <p:ph type="title"/>
          </p:nvPr>
        </p:nvSpPr>
        <p:spPr/>
        <p:txBody>
          <a:bodyPr/>
          <a:lstStyle/>
          <a:p>
            <a:r>
              <a:rPr lang="en-US" dirty="0"/>
              <a:t>The 29 Industrial and Commercial Sectors, continued</a:t>
            </a:r>
          </a:p>
        </p:txBody>
      </p:sp>
      <p:sp>
        <p:nvSpPr>
          <p:cNvPr id="3" name="Content Placeholder 2">
            <a:extLst>
              <a:ext uri="{FF2B5EF4-FFF2-40B4-BE49-F238E27FC236}">
                <a16:creationId xmlns:a16="http://schemas.microsoft.com/office/drawing/2014/main" id="{53636024-92E8-4CDF-9967-F8550D211C14}"/>
              </a:ext>
            </a:extLst>
          </p:cNvPr>
          <p:cNvSpPr>
            <a:spLocks noGrp="1"/>
          </p:cNvSpPr>
          <p:nvPr>
            <p:ph idx="1"/>
          </p:nvPr>
        </p:nvSpPr>
        <p:spPr/>
        <p:txBody>
          <a:bodyPr>
            <a:normAutofit lnSpcReduction="10000"/>
          </a:bodyPr>
          <a:lstStyle/>
          <a:p>
            <a:pPr marL="457200" lvl="0" indent="-457200">
              <a:buFont typeface="+mj-lt"/>
              <a:buAutoNum type="alphaUcPeriod" startAt="17"/>
            </a:pPr>
            <a:r>
              <a:rPr lang="en-US" dirty="0"/>
              <a:t>Water Transportation Facilities with Vehicle Maintenance Shops and/or Equipment Cleaning Operations</a:t>
            </a:r>
          </a:p>
          <a:p>
            <a:pPr marL="457200" lvl="0" indent="-457200">
              <a:buFont typeface="+mj-lt"/>
              <a:buAutoNum type="alphaUcPeriod" startAt="17"/>
            </a:pPr>
            <a:r>
              <a:rPr lang="en-US" dirty="0"/>
              <a:t>Ship and Boat Building or Repair Yards</a:t>
            </a:r>
          </a:p>
          <a:p>
            <a:pPr marL="457200" lvl="0" indent="-457200">
              <a:buFont typeface="+mj-lt"/>
              <a:buAutoNum type="alphaUcPeriod" startAt="17"/>
            </a:pPr>
            <a:r>
              <a:rPr lang="en-US" dirty="0"/>
              <a:t>Vehicle Maintenance Areas, Equipment Cleaning Areas, or Deicing Areas Located at Air Transportation Facilities</a:t>
            </a:r>
          </a:p>
          <a:p>
            <a:pPr marL="457200" lvl="0" indent="-457200">
              <a:buFont typeface="+mj-lt"/>
              <a:buAutoNum type="alphaUcPeriod" startAt="17"/>
            </a:pPr>
            <a:r>
              <a:rPr lang="en-US" u="sng" dirty="0">
                <a:hlinkClick r:id="rId4" tooltip="Sewage treatment"/>
              </a:rPr>
              <a:t>Sewage treatment</a:t>
            </a:r>
            <a:r>
              <a:rPr lang="en-US" dirty="0"/>
              <a:t> plants</a:t>
            </a:r>
          </a:p>
          <a:p>
            <a:pPr marL="457200" lvl="0" indent="-457200">
              <a:buFont typeface="+mj-lt"/>
              <a:buAutoNum type="alphaUcPeriod" startAt="17"/>
            </a:pPr>
            <a:r>
              <a:rPr lang="en-US" dirty="0"/>
              <a:t>Food and Kindred Products Facilities</a:t>
            </a:r>
          </a:p>
          <a:p>
            <a:pPr marL="457200" lvl="0" indent="-457200">
              <a:buFont typeface="+mj-lt"/>
              <a:buAutoNum type="alphaUcPeriod" startAt="17"/>
            </a:pPr>
            <a:r>
              <a:rPr lang="en-US" dirty="0"/>
              <a:t>Textile Mills, Apparel, and Other Fabric Products Manufacturing Facilities</a:t>
            </a:r>
          </a:p>
          <a:p>
            <a:pPr marL="457200" lvl="0" indent="-457200">
              <a:buFont typeface="+mj-lt"/>
              <a:buAutoNum type="alphaUcPeriod" startAt="17"/>
            </a:pPr>
            <a:r>
              <a:rPr lang="en-US" dirty="0"/>
              <a:t>Wood and Metal Furniture and Fixture Manufacturing Facilities</a:t>
            </a:r>
          </a:p>
          <a:p>
            <a:pPr marL="457200" lvl="0" indent="-457200">
              <a:buFont typeface="+mj-lt"/>
              <a:buAutoNum type="alphaUcPeriod" startAt="17"/>
            </a:pPr>
            <a:r>
              <a:rPr lang="en-US" dirty="0"/>
              <a:t>Printing and Publishing Facilities</a:t>
            </a:r>
          </a:p>
        </p:txBody>
      </p:sp>
      <p:sp>
        <p:nvSpPr>
          <p:cNvPr id="4" name="TextBox 3">
            <a:extLst>
              <a:ext uri="{FF2B5EF4-FFF2-40B4-BE49-F238E27FC236}">
                <a16:creationId xmlns:a16="http://schemas.microsoft.com/office/drawing/2014/main" id="{77BFFC0B-BE95-47EA-B300-DEEABE153700}"/>
              </a:ext>
            </a:extLst>
          </p:cNvPr>
          <p:cNvSpPr txBox="1"/>
          <p:nvPr/>
        </p:nvSpPr>
        <p:spPr>
          <a:xfrm>
            <a:off x="2206909" y="6188763"/>
            <a:ext cx="6739345" cy="646331"/>
          </a:xfrm>
          <a:prstGeom prst="rect">
            <a:avLst/>
          </a:prstGeom>
          <a:noFill/>
        </p:spPr>
        <p:txBody>
          <a:bodyPr wrap="none" rtlCol="0">
            <a:spAutoFit/>
          </a:bodyPr>
          <a:lstStyle/>
          <a:p>
            <a:r>
              <a:rPr lang="en-US" dirty="0"/>
              <a:t>Source:  </a:t>
            </a:r>
            <a:r>
              <a:rPr lang="en-US" dirty="0">
                <a:hlinkClick r:id="rId5"/>
              </a:rPr>
              <a:t>www.en.wikipedia.org/wiki/Industrial_stormwater</a:t>
            </a:r>
            <a:r>
              <a:rPr lang="en-US" dirty="0"/>
              <a:t>  </a:t>
            </a:r>
          </a:p>
          <a:p>
            <a:endParaRPr lang="en-US" dirty="0"/>
          </a:p>
        </p:txBody>
      </p:sp>
      <p:pic>
        <p:nvPicPr>
          <p:cNvPr id="9" name="Audio 8">
            <a:hlinkClick r:id="" action="ppaction://media"/>
            <a:extLst>
              <a:ext uri="{FF2B5EF4-FFF2-40B4-BE49-F238E27FC236}">
                <a16:creationId xmlns:a16="http://schemas.microsoft.com/office/drawing/2014/main" id="{BCB87F49-77DC-41E7-AFEE-B84E8F895F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5955152"/>
      </p:ext>
    </p:extLst>
  </p:cSld>
  <p:clrMapOvr>
    <a:masterClrMapping/>
  </p:clrMapOvr>
  <mc:AlternateContent xmlns:mc="http://schemas.openxmlformats.org/markup-compatibility/2006" xmlns:p14="http://schemas.microsoft.com/office/powerpoint/2010/main">
    <mc:Choice Requires="p14">
      <p:transition spd="slow" p14:dur="2000" advTm="15080"/>
    </mc:Choice>
    <mc:Fallback xmlns="">
      <p:transition spd="slow" advTm="15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2291</Words>
  <Application>Microsoft Office PowerPoint</Application>
  <PresentationFormat>Widescreen</PresentationFormat>
  <Paragraphs>265</Paragraphs>
  <Slides>67</Slides>
  <Notes>1</Notes>
  <HiddenSlides>0</HiddenSlides>
  <MMClips>67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Brush Script MT</vt:lpstr>
      <vt:lpstr>Calibri</vt:lpstr>
      <vt:lpstr>Century Gothic</vt:lpstr>
      <vt:lpstr>Wingdings 3</vt:lpstr>
      <vt:lpstr>Ion</vt:lpstr>
      <vt:lpstr>Industrial Facility Site Inspections</vt:lpstr>
      <vt:lpstr>How to view our webinar series</vt:lpstr>
      <vt:lpstr>Objectives</vt:lpstr>
      <vt:lpstr>Industrial Stormwater &amp; MSGP Defined</vt:lpstr>
      <vt:lpstr>What is Industrial stormwater?</vt:lpstr>
      <vt:lpstr>What is an Industrial MSGP?</vt:lpstr>
      <vt:lpstr>The 29 Industrial and Commercial Sectors</vt:lpstr>
      <vt:lpstr>The 29 Industrial and Commercial Sectors, continued</vt:lpstr>
      <vt:lpstr>The 29 Industrial and Commercial Sectors, continued</vt:lpstr>
      <vt:lpstr>The 29 Industrial and Commercial Sectors, continued</vt:lpstr>
      <vt:lpstr>Requirements Regarding Site Inspections</vt:lpstr>
      <vt:lpstr>EPA MSGP</vt:lpstr>
      <vt:lpstr>Requirements for Site Inspections -  OKR05</vt:lpstr>
      <vt:lpstr>Requirements for Site Inspections -  OKR05</vt:lpstr>
      <vt:lpstr>Frequency of Documented Site Inspections</vt:lpstr>
      <vt:lpstr>Sector A: Timber Products</vt:lpstr>
      <vt:lpstr>Sector D: Asphalt Paving &amp; Roofing Materials &amp; Lubricant Mfg.</vt:lpstr>
      <vt:lpstr>Sector F: Primary Metals</vt:lpstr>
      <vt:lpstr>Sector G: Metal Mining (Ore Mining and Dressing)</vt:lpstr>
      <vt:lpstr>Sector H: Coal Mines &amp; Coal Mining Related Facilities</vt:lpstr>
      <vt:lpstr>Sector I: Oil &amp; Gas Extraction</vt:lpstr>
      <vt:lpstr>Sector J: Mineral Mining &amp; Dressing</vt:lpstr>
      <vt:lpstr>Sector L: Landfills, Land Application Sites &amp; Open Dumps</vt:lpstr>
      <vt:lpstr>Sector M: Automobile Salvage Yards</vt:lpstr>
      <vt:lpstr>Sector N: Scrap Recycling Facilities</vt:lpstr>
      <vt:lpstr>Sector O: Steam Electric Generating Facilities</vt:lpstr>
      <vt:lpstr>Sector P: Land Transportation &amp; Warehousing</vt:lpstr>
      <vt:lpstr>Sector Q: Water Transportation</vt:lpstr>
      <vt:lpstr>Sector R: Ship and Boat Building or Repairing Yards</vt:lpstr>
      <vt:lpstr>Sector S: Air Transportation</vt:lpstr>
      <vt:lpstr>Sector T: Treatment Works</vt:lpstr>
      <vt:lpstr>Sector U: Food &amp; Kindred Products</vt:lpstr>
      <vt:lpstr>Sector V: Textile Mills, Apparel &amp; Other Fabric Product Mfg., Leather &amp; Leather Products</vt:lpstr>
      <vt:lpstr>Sector AA: Fabricated Metal Products</vt:lpstr>
      <vt:lpstr>Site Inspection Documentation</vt:lpstr>
      <vt:lpstr>DEQ Reports Templates</vt:lpstr>
      <vt:lpstr>Routine Facility Inspection Report – page 1</vt:lpstr>
      <vt:lpstr>Routine Facility Inspection Report – page 1</vt:lpstr>
      <vt:lpstr>Routine Facility Inspection Report – page 1</vt:lpstr>
      <vt:lpstr>Routine Facility Inspection Report – page 2</vt:lpstr>
      <vt:lpstr>Routine Facility Inspection Report – page 2</vt:lpstr>
      <vt:lpstr>Routine Facility Inspection Report – page 2</vt:lpstr>
      <vt:lpstr>Routine Facility Inspection Report – page 3</vt:lpstr>
      <vt:lpstr>Routine Facility Inspection Report – page 3</vt:lpstr>
      <vt:lpstr>Routine Facility Inspection Report – page 4</vt:lpstr>
      <vt:lpstr>Routine Facility Inspection Report – page 4</vt:lpstr>
      <vt:lpstr>General Guideline for Site Inspections</vt:lpstr>
      <vt:lpstr>Available on Workshop CDs</vt:lpstr>
      <vt:lpstr>Available on Workshop CDs</vt:lpstr>
      <vt:lpstr>Site Examples of What to Look For</vt:lpstr>
      <vt:lpstr>Loading &amp; Unloading Areas</vt:lpstr>
      <vt:lpstr>Materials Handling</vt:lpstr>
      <vt:lpstr>Vehicles &amp; Equipment: Parking &amp; Storage Areas</vt:lpstr>
      <vt:lpstr>Materials Storage Areas</vt:lpstr>
      <vt:lpstr>Trash, Scrap &amp; Recycling Containers</vt:lpstr>
      <vt:lpstr>Outdoor Surfaces &amp; Fence Lines</vt:lpstr>
      <vt:lpstr>Chemical Storage</vt:lpstr>
      <vt:lpstr>Best Practices &amp; Controls</vt:lpstr>
      <vt:lpstr>Outfall Areas</vt:lpstr>
      <vt:lpstr>Record Retention</vt:lpstr>
      <vt:lpstr>Record Retention</vt:lpstr>
      <vt:lpstr>DEQ FAQ’s</vt:lpstr>
      <vt:lpstr>Routine Facility Inspection –  DEQ FAQ’s</vt:lpstr>
      <vt:lpstr>Routine Facility Inspection –  DEQ FAQ’s</vt:lpstr>
      <vt:lpstr>Routine Facility Inspection –  DEQ FAQ’s</vt:lpstr>
      <vt:lpstr>Routine Facility Inspection –  DEQ FAQ’s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Facility Site Inspections</dc:title>
  <dc:creator>Dallen, Rebecca</dc:creator>
  <cp:lastModifiedBy>Vierck, Brooke</cp:lastModifiedBy>
  <cp:revision>40</cp:revision>
  <dcterms:created xsi:type="dcterms:W3CDTF">2020-04-10T21:24:45Z</dcterms:created>
  <dcterms:modified xsi:type="dcterms:W3CDTF">2025-04-25T15:15:22Z</dcterms:modified>
</cp:coreProperties>
</file>